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32"/>
  </p:notesMasterIdLst>
  <p:sldIdLst>
    <p:sldId id="256" r:id="rId3"/>
    <p:sldId id="257" r:id="rId4"/>
    <p:sldId id="258" r:id="rId5"/>
    <p:sldId id="259" r:id="rId6"/>
    <p:sldId id="260" r:id="rId7"/>
    <p:sldId id="261" r:id="rId8"/>
    <p:sldId id="262" r:id="rId9"/>
    <p:sldId id="263" r:id="rId10"/>
    <p:sldId id="280" r:id="rId11"/>
    <p:sldId id="265" r:id="rId12"/>
    <p:sldId id="266" r:id="rId13"/>
    <p:sldId id="267" r:id="rId14"/>
    <p:sldId id="268" r:id="rId15"/>
    <p:sldId id="269" r:id="rId16"/>
    <p:sldId id="270" r:id="rId17"/>
    <p:sldId id="271" r:id="rId18"/>
    <p:sldId id="272" r:id="rId19"/>
    <p:sldId id="274" r:id="rId20"/>
    <p:sldId id="275" r:id="rId21"/>
    <p:sldId id="276" r:id="rId22"/>
    <p:sldId id="279" r:id="rId23"/>
    <p:sldId id="277" r:id="rId24"/>
    <p:sldId id="284" r:id="rId25"/>
    <p:sldId id="281" r:id="rId26"/>
    <p:sldId id="283" r:id="rId27"/>
    <p:sldId id="285" r:id="rId28"/>
    <p:sldId id="282" r:id="rId29"/>
    <p:sldId id="287" r:id="rId30"/>
    <p:sldId id="288" r:id="rId31"/>
  </p:sldIdLst>
  <p:sldSz cx="9144000" cy="6858000" type="screen4x3"/>
  <p:notesSz cx="7099300" cy="10234613"/>
  <p:defaultTextStyle>
    <a:defPPr>
      <a:defRPr lang="en-GB"/>
    </a:defPPr>
    <a:lvl1pPr algn="l" defTabSz="449263" rtl="0" eaLnBrk="0" fontAlgn="base" hangingPunct="0">
      <a:spcBef>
        <a:spcPct val="0"/>
      </a:spcBef>
      <a:spcAft>
        <a:spcPct val="0"/>
      </a:spcAft>
      <a:defRPr sz="1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sz="1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1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1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1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1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1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1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1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72" autoAdjust="0"/>
    <p:restoredTop sz="94660"/>
  </p:normalViewPr>
  <p:slideViewPr>
    <p:cSldViewPr>
      <p:cViewPr varScale="1">
        <p:scale>
          <a:sx n="137" d="100"/>
          <a:sy n="137" d="100"/>
        </p:scale>
        <p:origin x="208" y="13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a:extLst>
              <a:ext uri="{FF2B5EF4-FFF2-40B4-BE49-F238E27FC236}">
                <a16:creationId xmlns:a16="http://schemas.microsoft.com/office/drawing/2014/main" id="{BC050E17-AB9B-40BC-9ADD-6183AC404ACD}"/>
              </a:ext>
            </a:extLst>
          </p:cNvPr>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075" name="Text Box 2">
            <a:extLst>
              <a:ext uri="{FF2B5EF4-FFF2-40B4-BE49-F238E27FC236}">
                <a16:creationId xmlns:a16="http://schemas.microsoft.com/office/drawing/2014/main" id="{08A6C274-D8C1-4164-9A89-C5059AA44AF4}"/>
              </a:ext>
            </a:extLst>
          </p:cNvPr>
          <p:cNvSpPr txBox="1">
            <a:spLocks noChangeArrowheads="1"/>
          </p:cNvSpPr>
          <p:nvPr/>
        </p:nvSpPr>
        <p:spPr bwMode="auto">
          <a:xfrm>
            <a:off x="0" y="0"/>
            <a:ext cx="3076575" cy="511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076" name="Text Box 3">
            <a:extLst>
              <a:ext uri="{FF2B5EF4-FFF2-40B4-BE49-F238E27FC236}">
                <a16:creationId xmlns:a16="http://schemas.microsoft.com/office/drawing/2014/main" id="{2563D2BF-EA42-420E-B95D-12B7E7A95159}"/>
              </a:ext>
            </a:extLst>
          </p:cNvPr>
          <p:cNvSpPr txBox="1">
            <a:spLocks noChangeArrowheads="1"/>
          </p:cNvSpPr>
          <p:nvPr/>
        </p:nvSpPr>
        <p:spPr bwMode="auto">
          <a:xfrm>
            <a:off x="4021138" y="0"/>
            <a:ext cx="3076575" cy="511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077" name="Rectangle 4">
            <a:extLst>
              <a:ext uri="{FF2B5EF4-FFF2-40B4-BE49-F238E27FC236}">
                <a16:creationId xmlns:a16="http://schemas.microsoft.com/office/drawing/2014/main" id="{2EA7EF09-C2EE-4D04-AB2B-DE06C1AE6F31}"/>
              </a:ext>
            </a:extLst>
          </p:cNvPr>
          <p:cNvSpPr>
            <a:spLocks noGrp="1" noRot="1" noChangeAspect="1" noChangeArrowheads="1"/>
          </p:cNvSpPr>
          <p:nvPr>
            <p:ph type="sldImg"/>
          </p:nvPr>
        </p:nvSpPr>
        <p:spPr bwMode="auto">
          <a:xfrm>
            <a:off x="990600" y="768350"/>
            <a:ext cx="5116513" cy="3835400"/>
          </a:xfrm>
          <a:prstGeom prst="rect">
            <a:avLst/>
          </a:prstGeom>
          <a:noFill/>
          <a:ln w="9360" cap="sq">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14F7D4E9-C934-407D-A33C-05A21BB98CE0}"/>
              </a:ext>
            </a:extLst>
          </p:cNvPr>
          <p:cNvSpPr>
            <a:spLocks noGrp="1" noChangeArrowheads="1"/>
          </p:cNvSpPr>
          <p:nvPr>
            <p:ph type="body"/>
          </p:nvPr>
        </p:nvSpPr>
        <p:spPr bwMode="auto">
          <a:xfrm>
            <a:off x="709613" y="4860925"/>
            <a:ext cx="5678487" cy="4603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p>
            <a:pPr lvl="0"/>
            <a:endParaRPr lang="de-DE" altLang="de-DE" noProof="0"/>
          </a:p>
        </p:txBody>
      </p:sp>
      <p:sp>
        <p:nvSpPr>
          <p:cNvPr id="3079" name="Text Box 6">
            <a:extLst>
              <a:ext uri="{FF2B5EF4-FFF2-40B4-BE49-F238E27FC236}">
                <a16:creationId xmlns:a16="http://schemas.microsoft.com/office/drawing/2014/main" id="{CF1A8A27-F5AA-4B00-BE7B-A56F73AB283A}"/>
              </a:ext>
            </a:extLst>
          </p:cNvPr>
          <p:cNvSpPr txBox="1">
            <a:spLocks noChangeArrowheads="1"/>
          </p:cNvSpPr>
          <p:nvPr/>
        </p:nvSpPr>
        <p:spPr bwMode="auto">
          <a:xfrm>
            <a:off x="0" y="9721850"/>
            <a:ext cx="3076575" cy="511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 name="Rectangle 7">
            <a:extLst>
              <a:ext uri="{FF2B5EF4-FFF2-40B4-BE49-F238E27FC236}">
                <a16:creationId xmlns:a16="http://schemas.microsoft.com/office/drawing/2014/main" id="{767422AE-E5B6-409F-8F17-023AB545ED3E}"/>
              </a:ext>
            </a:extLst>
          </p:cNvPr>
          <p:cNvSpPr>
            <a:spLocks noGrp="1" noChangeArrowheads="1"/>
          </p:cNvSpPr>
          <p:nvPr>
            <p:ph type="sldNum"/>
          </p:nvPr>
        </p:nvSpPr>
        <p:spPr bwMode="auto">
          <a:xfrm>
            <a:off x="4021138" y="9721850"/>
            <a:ext cx="3074987" cy="509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9000" tIns="49680" rIns="99000" bIns="49680" numCol="1" anchor="b"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300">
                <a:solidFill>
                  <a:srgbClr val="000000"/>
                </a:solidFill>
                <a:ea typeface="+mn-ea"/>
                <a:cs typeface="Arial" panose="020B0604020202020204" pitchFamily="34" charset="0"/>
              </a:defRPr>
            </a:lvl1pPr>
          </a:lstStyle>
          <a:p>
            <a:pPr>
              <a:defRPr/>
            </a:pPr>
            <a:fld id="{A0801C3E-BEF5-4868-A5B6-B413524FAFEB}" type="slidenum">
              <a:rPr lang="de-DE" altLang="de-DE"/>
              <a:pPr>
                <a:defRPr/>
              </a:pPr>
              <a:t>‹Nr.›</a:t>
            </a:fld>
            <a:endParaRPr lang="de-DE" altLang="de-DE"/>
          </a:p>
        </p:txBody>
      </p:sp>
    </p:spTree>
    <p:extLst>
      <p:ext uri="{BB962C8B-B14F-4D97-AF65-F5344CB8AC3E}">
        <p14:creationId xmlns:p14="http://schemas.microsoft.com/office/powerpoint/2010/main" val="182306722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F1F1C660-E1D6-466F-814D-712467D33D09}"/>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2F47800-B728-49D3-8C6E-9E360FE1759F}"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a:t>
            </a:fld>
            <a:endParaRPr lang="de-DE" altLang="de-DE" sz="1300">
              <a:latin typeface="Arial" panose="020B0604020202020204" pitchFamily="34" charset="0"/>
              <a:ea typeface="Microsoft YaHei" panose="020B0503020204020204" pitchFamily="34" charset="-122"/>
            </a:endParaRPr>
          </a:p>
        </p:txBody>
      </p:sp>
      <p:sp>
        <p:nvSpPr>
          <p:cNvPr id="5123" name="Rectangle 1">
            <a:extLst>
              <a:ext uri="{FF2B5EF4-FFF2-40B4-BE49-F238E27FC236}">
                <a16:creationId xmlns:a16="http://schemas.microsoft.com/office/drawing/2014/main" id="{2081D60C-C1B5-4545-9F80-A8EE4B0436D5}"/>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124" name="Rectangle 2">
            <a:extLst>
              <a:ext uri="{FF2B5EF4-FFF2-40B4-BE49-F238E27FC236}">
                <a16:creationId xmlns:a16="http://schemas.microsoft.com/office/drawing/2014/main" id="{38273368-332F-48C3-BF61-F76733CB7F54}"/>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32BBEFF-ACED-45F9-958E-E5BF1FD8E5E0}"/>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1B97CAF-7C05-4ADC-9705-EB91B022FC28}"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11</a:t>
            </a:fld>
            <a:endParaRPr lang="de-DE" altLang="de-DE" sz="1300">
              <a:latin typeface="Arial" panose="020B0604020202020204" pitchFamily="34" charset="0"/>
              <a:ea typeface="Microsoft YaHei" panose="020B0503020204020204" pitchFamily="34" charset="-122"/>
            </a:endParaRPr>
          </a:p>
        </p:txBody>
      </p:sp>
      <p:sp>
        <p:nvSpPr>
          <p:cNvPr id="24579" name="Rectangle 1">
            <a:extLst>
              <a:ext uri="{FF2B5EF4-FFF2-40B4-BE49-F238E27FC236}">
                <a16:creationId xmlns:a16="http://schemas.microsoft.com/office/drawing/2014/main" id="{1097FD89-CDBC-4A80-96DD-F59B6BCED236}"/>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7140A3C8-AF8A-4205-B736-B200B2E1CDAC}"/>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5D58DDC8-4563-4D9C-B5F3-7101E9DA9842}"/>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B072E60-30A1-45D7-9DA4-D7198A720A37}"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12</a:t>
            </a:fld>
            <a:endParaRPr lang="de-DE" altLang="de-DE" sz="1300">
              <a:latin typeface="Arial" panose="020B0604020202020204" pitchFamily="34" charset="0"/>
              <a:ea typeface="Microsoft YaHei" panose="020B0503020204020204" pitchFamily="34" charset="-122"/>
            </a:endParaRPr>
          </a:p>
        </p:txBody>
      </p:sp>
      <p:sp>
        <p:nvSpPr>
          <p:cNvPr id="26627" name="Rectangle 1">
            <a:extLst>
              <a:ext uri="{FF2B5EF4-FFF2-40B4-BE49-F238E27FC236}">
                <a16:creationId xmlns:a16="http://schemas.microsoft.com/office/drawing/2014/main" id="{89A5CEE9-CDD8-4172-A8E7-C00095C33E0F}"/>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4EC932F0-7C6F-4C29-BC93-FFA3B71F9339}"/>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54DCE7A2-B29C-4BB5-ADDB-B5395DE0A21F}"/>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0C8D3EA-8A60-4A4F-BDE1-4C3F20A428B5}"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13</a:t>
            </a:fld>
            <a:endParaRPr lang="de-DE" altLang="de-DE" sz="1300">
              <a:latin typeface="Arial" panose="020B0604020202020204" pitchFamily="34" charset="0"/>
              <a:ea typeface="Microsoft YaHei" panose="020B0503020204020204" pitchFamily="34" charset="-122"/>
            </a:endParaRPr>
          </a:p>
        </p:txBody>
      </p:sp>
      <p:sp>
        <p:nvSpPr>
          <p:cNvPr id="28675" name="Rectangle 1">
            <a:extLst>
              <a:ext uri="{FF2B5EF4-FFF2-40B4-BE49-F238E27FC236}">
                <a16:creationId xmlns:a16="http://schemas.microsoft.com/office/drawing/2014/main" id="{86AAB14C-3CC9-4363-B7C5-FE501DCD5977}"/>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8676" name="Rectangle 2">
            <a:extLst>
              <a:ext uri="{FF2B5EF4-FFF2-40B4-BE49-F238E27FC236}">
                <a16:creationId xmlns:a16="http://schemas.microsoft.com/office/drawing/2014/main" id="{E7439A52-50A1-4051-A81C-89BE30C88BA8}"/>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FB00352-16C4-4C7E-9D93-126C07528532}"/>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E0E3EC9-A842-42D2-A7A1-207410B2889B}"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14</a:t>
            </a:fld>
            <a:endParaRPr lang="de-DE" altLang="de-DE" sz="1300">
              <a:latin typeface="Arial" panose="020B0604020202020204" pitchFamily="34" charset="0"/>
              <a:ea typeface="Microsoft YaHei" panose="020B0503020204020204" pitchFamily="34" charset="-122"/>
            </a:endParaRPr>
          </a:p>
        </p:txBody>
      </p:sp>
      <p:sp>
        <p:nvSpPr>
          <p:cNvPr id="30723" name="Rectangle 1">
            <a:extLst>
              <a:ext uri="{FF2B5EF4-FFF2-40B4-BE49-F238E27FC236}">
                <a16:creationId xmlns:a16="http://schemas.microsoft.com/office/drawing/2014/main" id="{56B0A448-9AFF-4FDB-AA75-0CB6620FA268}"/>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38035787-F249-4816-B4A5-FFCFBF4AF619}"/>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7C168336-DB06-429F-BB95-24FDB671D2AE}"/>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DAA8763-4277-4617-AD8F-CA2FE8900A24}"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15</a:t>
            </a:fld>
            <a:endParaRPr lang="de-DE" altLang="de-DE" sz="1300">
              <a:latin typeface="Arial" panose="020B0604020202020204" pitchFamily="34" charset="0"/>
              <a:ea typeface="Microsoft YaHei" panose="020B0503020204020204" pitchFamily="34" charset="-122"/>
            </a:endParaRPr>
          </a:p>
        </p:txBody>
      </p:sp>
      <p:sp>
        <p:nvSpPr>
          <p:cNvPr id="32771" name="Rectangle 1">
            <a:extLst>
              <a:ext uri="{FF2B5EF4-FFF2-40B4-BE49-F238E27FC236}">
                <a16:creationId xmlns:a16="http://schemas.microsoft.com/office/drawing/2014/main" id="{5D906218-1CC5-4993-B433-93FF731102EB}"/>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C7CBD901-2B4D-42FA-AE08-662370EA435A}"/>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7DC2055-3CB1-4614-8D55-BFAC419BD57E}"/>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C304C37-0299-42DC-AF74-8C95547F06B0}"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16</a:t>
            </a:fld>
            <a:endParaRPr lang="de-DE" altLang="de-DE" sz="1300">
              <a:latin typeface="Arial" panose="020B0604020202020204" pitchFamily="34" charset="0"/>
              <a:ea typeface="Microsoft YaHei" panose="020B0503020204020204" pitchFamily="34" charset="-122"/>
            </a:endParaRPr>
          </a:p>
        </p:txBody>
      </p:sp>
      <p:sp>
        <p:nvSpPr>
          <p:cNvPr id="34819" name="Rectangle 1">
            <a:extLst>
              <a:ext uri="{FF2B5EF4-FFF2-40B4-BE49-F238E27FC236}">
                <a16:creationId xmlns:a16="http://schemas.microsoft.com/office/drawing/2014/main" id="{46BEB7DA-93B5-4463-8C88-5583D14735C4}"/>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A511FE0B-FD01-4134-B11B-30475268CD73}"/>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DE04A62-B44E-4690-B0CB-A656821B374D}"/>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75BA734-AFB4-43A9-BAC5-302D54FB945F}"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17</a:t>
            </a:fld>
            <a:endParaRPr lang="de-DE" altLang="de-DE" sz="1300">
              <a:latin typeface="Arial" panose="020B0604020202020204" pitchFamily="34" charset="0"/>
              <a:ea typeface="Microsoft YaHei" panose="020B0503020204020204" pitchFamily="34" charset="-122"/>
            </a:endParaRPr>
          </a:p>
        </p:txBody>
      </p:sp>
      <p:sp>
        <p:nvSpPr>
          <p:cNvPr id="36867" name="Rectangle 1">
            <a:extLst>
              <a:ext uri="{FF2B5EF4-FFF2-40B4-BE49-F238E27FC236}">
                <a16:creationId xmlns:a16="http://schemas.microsoft.com/office/drawing/2014/main" id="{31C94917-D643-4256-8258-DCA57D365984}"/>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69EC14A4-2192-4618-8F0A-349C6936E959}"/>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F4A0BDEC-5ED9-47C1-B87B-C7E062ACFEFE}"/>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F3DC438-EA61-4007-84FA-E5A3D4191DBB}"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18</a:t>
            </a:fld>
            <a:endParaRPr lang="de-DE" altLang="de-DE" sz="1300">
              <a:latin typeface="Arial" panose="020B0604020202020204" pitchFamily="34" charset="0"/>
              <a:ea typeface="Microsoft YaHei" panose="020B0503020204020204" pitchFamily="34" charset="-122"/>
            </a:endParaRPr>
          </a:p>
        </p:txBody>
      </p:sp>
      <p:sp>
        <p:nvSpPr>
          <p:cNvPr id="40963" name="Text Box 1">
            <a:extLst>
              <a:ext uri="{FF2B5EF4-FFF2-40B4-BE49-F238E27FC236}">
                <a16:creationId xmlns:a16="http://schemas.microsoft.com/office/drawing/2014/main" id="{8097B613-2095-479B-A84D-854AE623F356}"/>
              </a:ext>
            </a:extLst>
          </p:cNvPr>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86518C2-A634-4A7E-A504-0F4071C953AC}" type="slidenum">
              <a:rPr lang="de-DE" altLang="de-DE" sz="1300">
                <a:latin typeface="Arial" panose="020B0604020202020204" pitchFamily="34" charset="0"/>
              </a:rPr>
              <a:pPr algn="r" eaLnBrk="1" hangingPunct="1">
                <a:spcBef>
                  <a:spcPct val="0"/>
                </a:spcBef>
                <a:buClrTx/>
                <a:buFontTx/>
                <a:buNone/>
              </a:pPr>
              <a:t>18</a:t>
            </a:fld>
            <a:endParaRPr lang="de-DE" altLang="de-DE" sz="1300">
              <a:latin typeface="Arial" panose="020B0604020202020204" pitchFamily="34" charset="0"/>
            </a:endParaRPr>
          </a:p>
        </p:txBody>
      </p:sp>
      <p:sp>
        <p:nvSpPr>
          <p:cNvPr id="40964" name="Rectangle 2">
            <a:extLst>
              <a:ext uri="{FF2B5EF4-FFF2-40B4-BE49-F238E27FC236}">
                <a16:creationId xmlns:a16="http://schemas.microsoft.com/office/drawing/2014/main" id="{51F261BC-6887-4D85-92F0-A57CA0CB4ACD}"/>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0965" name="Rectangle 3">
            <a:extLst>
              <a:ext uri="{FF2B5EF4-FFF2-40B4-BE49-F238E27FC236}">
                <a16:creationId xmlns:a16="http://schemas.microsoft.com/office/drawing/2014/main" id="{2A552413-3CD7-414A-947A-5362D2F1FC81}"/>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BA0DC422-C06C-4038-93DC-D8AC76AEFFBF}"/>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1DED228-55C2-4B67-AC01-12529C884AA3}"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19</a:t>
            </a:fld>
            <a:endParaRPr lang="de-DE" altLang="de-DE" sz="1300">
              <a:latin typeface="Arial" panose="020B0604020202020204" pitchFamily="34" charset="0"/>
              <a:ea typeface="Microsoft YaHei" panose="020B0503020204020204" pitchFamily="34" charset="-122"/>
            </a:endParaRPr>
          </a:p>
        </p:txBody>
      </p:sp>
      <p:sp>
        <p:nvSpPr>
          <p:cNvPr id="43011" name="Rectangle 1">
            <a:extLst>
              <a:ext uri="{FF2B5EF4-FFF2-40B4-BE49-F238E27FC236}">
                <a16:creationId xmlns:a16="http://schemas.microsoft.com/office/drawing/2014/main" id="{77D4CE12-AFFC-4D92-B069-0B82C3D8DA4A}"/>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3012" name="Rectangle 2">
            <a:extLst>
              <a:ext uri="{FF2B5EF4-FFF2-40B4-BE49-F238E27FC236}">
                <a16:creationId xmlns:a16="http://schemas.microsoft.com/office/drawing/2014/main" id="{AAA85697-4A55-4660-84DD-5502151E871D}"/>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D5BC2F7-9124-4228-965B-17FC6B3CD77F}"/>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8B2ECB3-1479-4DCE-969B-F4B2E77B0842}"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20</a:t>
            </a:fld>
            <a:endParaRPr lang="de-DE" altLang="de-DE" sz="1300">
              <a:latin typeface="Arial" panose="020B0604020202020204" pitchFamily="34" charset="0"/>
              <a:ea typeface="Microsoft YaHei" panose="020B0503020204020204" pitchFamily="34" charset="-122"/>
            </a:endParaRPr>
          </a:p>
        </p:txBody>
      </p:sp>
      <p:sp>
        <p:nvSpPr>
          <p:cNvPr id="45059" name="Rectangle 1">
            <a:extLst>
              <a:ext uri="{FF2B5EF4-FFF2-40B4-BE49-F238E27FC236}">
                <a16:creationId xmlns:a16="http://schemas.microsoft.com/office/drawing/2014/main" id="{C4FBE680-700A-418C-BDA3-FA5FAA958540}"/>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5060" name="Rectangle 2">
            <a:extLst>
              <a:ext uri="{FF2B5EF4-FFF2-40B4-BE49-F238E27FC236}">
                <a16:creationId xmlns:a16="http://schemas.microsoft.com/office/drawing/2014/main" id="{020ED59F-B839-4E2C-ACCB-7554E00AA3A6}"/>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2DFCCA5-D0C0-433C-B8F0-BEDB8B0D23AB}"/>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D75E778-7874-456E-9EA3-2FA9D53272E8}"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2</a:t>
            </a:fld>
            <a:endParaRPr lang="de-DE" altLang="de-DE" sz="1300">
              <a:latin typeface="Arial" panose="020B0604020202020204" pitchFamily="34" charset="0"/>
              <a:ea typeface="Microsoft YaHei" panose="020B0503020204020204" pitchFamily="34" charset="-122"/>
            </a:endParaRPr>
          </a:p>
        </p:txBody>
      </p:sp>
      <p:sp>
        <p:nvSpPr>
          <p:cNvPr id="7171" name="Rectangle 1">
            <a:extLst>
              <a:ext uri="{FF2B5EF4-FFF2-40B4-BE49-F238E27FC236}">
                <a16:creationId xmlns:a16="http://schemas.microsoft.com/office/drawing/2014/main" id="{E9161951-C7B2-4644-A65A-1BA36F580A71}"/>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7172" name="Rectangle 2">
            <a:extLst>
              <a:ext uri="{FF2B5EF4-FFF2-40B4-BE49-F238E27FC236}">
                <a16:creationId xmlns:a16="http://schemas.microsoft.com/office/drawing/2014/main" id="{0DFD1201-F55A-46AB-ACB5-EF68AA46D0DC}"/>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F0F44DC-BBF8-4695-B511-78E3507E30A4}"/>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79A47C6-A2CD-405D-B5B7-1EA35D0D121C}"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22</a:t>
            </a:fld>
            <a:endParaRPr lang="de-DE" altLang="de-DE" sz="1300">
              <a:latin typeface="Arial" panose="020B0604020202020204" pitchFamily="34" charset="0"/>
              <a:ea typeface="Microsoft YaHei" panose="020B0503020204020204" pitchFamily="34" charset="-122"/>
            </a:endParaRPr>
          </a:p>
        </p:txBody>
      </p:sp>
      <p:sp>
        <p:nvSpPr>
          <p:cNvPr id="50179" name="Rectangle 1">
            <a:extLst>
              <a:ext uri="{FF2B5EF4-FFF2-40B4-BE49-F238E27FC236}">
                <a16:creationId xmlns:a16="http://schemas.microsoft.com/office/drawing/2014/main" id="{6D30E504-53C0-4529-87DF-861A4ACDA8DA}"/>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0180" name="Rectangle 2">
            <a:extLst>
              <a:ext uri="{FF2B5EF4-FFF2-40B4-BE49-F238E27FC236}">
                <a16:creationId xmlns:a16="http://schemas.microsoft.com/office/drawing/2014/main" id="{44D2C541-3E2B-42CA-BD42-2D5873C5D0A3}"/>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54F5105-D046-40CB-BF41-544F8E01B256}"/>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8D6FA0F-2611-4E24-8CC9-A295DEF92D75}"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3</a:t>
            </a:fld>
            <a:endParaRPr lang="de-DE" altLang="de-DE" sz="1300">
              <a:latin typeface="Arial" panose="020B0604020202020204" pitchFamily="34" charset="0"/>
              <a:ea typeface="Microsoft YaHei" panose="020B0503020204020204" pitchFamily="34" charset="-122"/>
            </a:endParaRPr>
          </a:p>
        </p:txBody>
      </p:sp>
      <p:sp>
        <p:nvSpPr>
          <p:cNvPr id="9219" name="Rectangle 1">
            <a:extLst>
              <a:ext uri="{FF2B5EF4-FFF2-40B4-BE49-F238E27FC236}">
                <a16:creationId xmlns:a16="http://schemas.microsoft.com/office/drawing/2014/main" id="{BA0A5588-2C7D-4A11-AE51-A0DEA37F0C1B}"/>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9220" name="Rectangle 2">
            <a:extLst>
              <a:ext uri="{FF2B5EF4-FFF2-40B4-BE49-F238E27FC236}">
                <a16:creationId xmlns:a16="http://schemas.microsoft.com/office/drawing/2014/main" id="{D6F1DC0C-49C8-41E9-8FC4-F79D349D52EC}"/>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E81AD366-295E-411D-A0CD-0046BEA3D24C}"/>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57DDF19-0B47-4D4A-8DF5-7C775EEC6A1B}"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4</a:t>
            </a:fld>
            <a:endParaRPr lang="de-DE" altLang="de-DE" sz="1300">
              <a:latin typeface="Arial" panose="020B0604020202020204" pitchFamily="34" charset="0"/>
              <a:ea typeface="Microsoft YaHei" panose="020B0503020204020204" pitchFamily="34" charset="-122"/>
            </a:endParaRPr>
          </a:p>
        </p:txBody>
      </p:sp>
      <p:sp>
        <p:nvSpPr>
          <p:cNvPr id="11267" name="Rectangle 1">
            <a:extLst>
              <a:ext uri="{FF2B5EF4-FFF2-40B4-BE49-F238E27FC236}">
                <a16:creationId xmlns:a16="http://schemas.microsoft.com/office/drawing/2014/main" id="{5D52A2C5-D6A8-49C5-B56D-C8962581F442}"/>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1268" name="Rectangle 2">
            <a:extLst>
              <a:ext uri="{FF2B5EF4-FFF2-40B4-BE49-F238E27FC236}">
                <a16:creationId xmlns:a16="http://schemas.microsoft.com/office/drawing/2014/main" id="{2144234C-3575-4BE9-BECA-F145443B9DBC}"/>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40D8E07-2183-4BC9-A9CE-7AF8166F39DB}"/>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54EFF29-80EB-4427-B85F-6E3EFF8B27FA}"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5</a:t>
            </a:fld>
            <a:endParaRPr lang="de-DE" altLang="de-DE" sz="1300">
              <a:latin typeface="Arial" panose="020B0604020202020204" pitchFamily="34" charset="0"/>
              <a:ea typeface="Microsoft YaHei" panose="020B0503020204020204" pitchFamily="34" charset="-122"/>
            </a:endParaRPr>
          </a:p>
        </p:txBody>
      </p:sp>
      <p:sp>
        <p:nvSpPr>
          <p:cNvPr id="13315" name="Text Box 1">
            <a:extLst>
              <a:ext uri="{FF2B5EF4-FFF2-40B4-BE49-F238E27FC236}">
                <a16:creationId xmlns:a16="http://schemas.microsoft.com/office/drawing/2014/main" id="{8C976875-DE38-4760-B0C2-B5A4C5A943C6}"/>
              </a:ext>
            </a:extLst>
          </p:cNvPr>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2BC8B18-74DB-4543-9DDB-BE7268444F96}" type="slidenum">
              <a:rPr lang="de-DE" altLang="de-DE" sz="1300">
                <a:latin typeface="Arial" panose="020B0604020202020204" pitchFamily="34" charset="0"/>
              </a:rPr>
              <a:pPr algn="r" eaLnBrk="1" hangingPunct="1">
                <a:spcBef>
                  <a:spcPct val="0"/>
                </a:spcBef>
                <a:buClrTx/>
                <a:buFontTx/>
                <a:buNone/>
              </a:pPr>
              <a:t>5</a:t>
            </a:fld>
            <a:endParaRPr lang="de-DE" altLang="de-DE" sz="1300">
              <a:latin typeface="Arial" panose="020B0604020202020204" pitchFamily="34" charset="0"/>
            </a:endParaRPr>
          </a:p>
        </p:txBody>
      </p:sp>
      <p:sp>
        <p:nvSpPr>
          <p:cNvPr id="13316" name="Rectangle 2">
            <a:extLst>
              <a:ext uri="{FF2B5EF4-FFF2-40B4-BE49-F238E27FC236}">
                <a16:creationId xmlns:a16="http://schemas.microsoft.com/office/drawing/2014/main" id="{BDFEB8E7-FC4C-420F-9B9F-FB39B24768E8}"/>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4008596A-5B8F-4938-AD89-621A89437C3F}"/>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02298378-80B5-49C2-8311-EA284F955B88}"/>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878E090-60B5-4769-BC8B-1733C7762EAF}"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6</a:t>
            </a:fld>
            <a:endParaRPr lang="de-DE" altLang="de-DE" sz="1300">
              <a:latin typeface="Arial" panose="020B0604020202020204" pitchFamily="34" charset="0"/>
              <a:ea typeface="Microsoft YaHei" panose="020B0503020204020204" pitchFamily="34" charset="-122"/>
            </a:endParaRPr>
          </a:p>
        </p:txBody>
      </p:sp>
      <p:sp>
        <p:nvSpPr>
          <p:cNvPr id="15363" name="Rectangle 1">
            <a:extLst>
              <a:ext uri="{FF2B5EF4-FFF2-40B4-BE49-F238E27FC236}">
                <a16:creationId xmlns:a16="http://schemas.microsoft.com/office/drawing/2014/main" id="{17350872-C96B-44DA-B53F-70C1A50719DA}"/>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207B8440-CA5F-48E5-95F8-3BE45E44A218}"/>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E346D679-56A5-4ABD-BEA0-16DF52DF9094}"/>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6A4E7AB-8551-4252-88AC-B706FB71D87B}"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7</a:t>
            </a:fld>
            <a:endParaRPr lang="de-DE" altLang="de-DE" sz="1300">
              <a:latin typeface="Arial" panose="020B0604020202020204" pitchFamily="34" charset="0"/>
              <a:ea typeface="Microsoft YaHei" panose="020B0503020204020204" pitchFamily="34" charset="-122"/>
            </a:endParaRPr>
          </a:p>
        </p:txBody>
      </p:sp>
      <p:sp>
        <p:nvSpPr>
          <p:cNvPr id="17411" name="Rectangle 1">
            <a:extLst>
              <a:ext uri="{FF2B5EF4-FFF2-40B4-BE49-F238E27FC236}">
                <a16:creationId xmlns:a16="http://schemas.microsoft.com/office/drawing/2014/main" id="{2A8E2917-C335-4A96-9509-097AAFD85880}"/>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477FF473-55E1-4361-97FC-E7013E72DE14}"/>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114BCA3-B1D2-4680-9AF3-8B5DEC10ACD6}"/>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EDEAE34-3120-4B48-92F2-C9F1B73AA701}"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8</a:t>
            </a:fld>
            <a:endParaRPr lang="de-DE" altLang="de-DE" sz="1300">
              <a:latin typeface="Arial" panose="020B0604020202020204" pitchFamily="34" charset="0"/>
              <a:ea typeface="Microsoft YaHei" panose="020B0503020204020204" pitchFamily="34" charset="-122"/>
            </a:endParaRPr>
          </a:p>
        </p:txBody>
      </p:sp>
      <p:sp>
        <p:nvSpPr>
          <p:cNvPr id="19459" name="Rectangle 1">
            <a:extLst>
              <a:ext uri="{FF2B5EF4-FFF2-40B4-BE49-F238E27FC236}">
                <a16:creationId xmlns:a16="http://schemas.microsoft.com/office/drawing/2014/main" id="{9767DF76-977B-4110-9A84-4604B7A86101}"/>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9460" name="Rectangle 2">
            <a:extLst>
              <a:ext uri="{FF2B5EF4-FFF2-40B4-BE49-F238E27FC236}">
                <a16:creationId xmlns:a16="http://schemas.microsoft.com/office/drawing/2014/main" id="{EEE4027D-9D71-41E6-8C46-7D915E48F7B5}"/>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01D3F3D7-7668-40E3-A2E9-2F998FBB44CB}"/>
              </a:ext>
            </a:extLst>
          </p:cNvPr>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B0F73EF-5ED7-4E05-89B6-85E41E1C5C13}" type="slidenum">
              <a:rPr lang="de-DE" altLang="de-DE" sz="1300" smtClean="0">
                <a:latin typeface="Arial" panose="020B0604020202020204" pitchFamily="34" charset="0"/>
                <a:ea typeface="Microsoft YaHei" panose="020B0503020204020204" pitchFamily="34" charset="-122"/>
              </a:rPr>
              <a:pPr>
                <a:spcBef>
                  <a:spcPct val="0"/>
                </a:spcBef>
                <a:buClrTx/>
                <a:buFontTx/>
                <a:buNone/>
              </a:pPr>
              <a:t>10</a:t>
            </a:fld>
            <a:endParaRPr lang="de-DE" altLang="de-DE" sz="1300">
              <a:latin typeface="Arial" panose="020B0604020202020204" pitchFamily="34" charset="0"/>
              <a:ea typeface="Microsoft YaHei" panose="020B0503020204020204" pitchFamily="34" charset="-122"/>
            </a:endParaRPr>
          </a:p>
        </p:txBody>
      </p:sp>
      <p:sp>
        <p:nvSpPr>
          <p:cNvPr id="22531" name="Rectangle 1">
            <a:extLst>
              <a:ext uri="{FF2B5EF4-FFF2-40B4-BE49-F238E27FC236}">
                <a16:creationId xmlns:a16="http://schemas.microsoft.com/office/drawing/2014/main" id="{3A23E6A1-04A1-4EFB-86F4-FB86F887F755}"/>
              </a:ext>
            </a:extLst>
          </p:cNvPr>
          <p:cNvSpPr>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889F3180-89F6-40ED-8992-33CF70BB2827}"/>
              </a:ext>
            </a:extLst>
          </p:cNvPr>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202153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8335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3050"/>
            <a:ext cx="2055813" cy="585628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3050"/>
            <a:ext cx="6019800" cy="585628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8378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en-GB"/>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en-GB"/>
          </a:p>
        </p:txBody>
      </p:sp>
    </p:spTree>
    <p:extLst>
      <p:ext uri="{BB962C8B-B14F-4D97-AF65-F5344CB8AC3E}">
        <p14:creationId xmlns:p14="http://schemas.microsoft.com/office/powerpoint/2010/main" val="154536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en-GB"/>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325501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2434059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en-GB"/>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464382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552638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en-GB"/>
          </a:p>
        </p:txBody>
      </p:sp>
    </p:spTree>
    <p:extLst>
      <p:ext uri="{BB962C8B-B14F-4D97-AF65-F5344CB8AC3E}">
        <p14:creationId xmlns:p14="http://schemas.microsoft.com/office/powerpoint/2010/main" val="1849242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614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54013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4535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1290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761105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8855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Tree>
    <p:extLst>
      <p:ext uri="{BB962C8B-B14F-4D97-AF65-F5344CB8AC3E}">
        <p14:creationId xmlns:p14="http://schemas.microsoft.com/office/powerpoint/2010/main" val="265093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4963"/>
            <a:ext cx="4037013" cy="45243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3" y="1604963"/>
            <a:ext cx="4038600" cy="45243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8267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7938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852153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7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210867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Tree>
    <p:extLst>
      <p:ext uri="{BB962C8B-B14F-4D97-AF65-F5344CB8AC3E}">
        <p14:creationId xmlns:p14="http://schemas.microsoft.com/office/powerpoint/2010/main" val="411309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5" name="Text Box 1">
            <a:extLst>
              <a:ext uri="{FF2B5EF4-FFF2-40B4-BE49-F238E27FC236}">
                <a16:creationId xmlns:a16="http://schemas.microsoft.com/office/drawing/2014/main" id="{C83CBD89-ACCA-48DD-B618-0C900A47D123}"/>
              </a:ext>
            </a:extLst>
          </p:cNvPr>
          <p:cNvSpPr txBox="1">
            <a:spLocks noChangeArrowheads="1"/>
          </p:cNvSpPr>
          <p:nvPr/>
        </p:nvSpPr>
        <p:spPr bwMode="auto">
          <a:xfrm>
            <a:off x="288925" y="6453188"/>
            <a:ext cx="2051050" cy="520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9pPr>
          </a:lstStyle>
          <a:p>
            <a:pPr eaLnBrk="1" hangingPunct="1">
              <a:spcBef>
                <a:spcPts val="1500"/>
              </a:spcBef>
              <a:buSzPct val="100000"/>
              <a:defRPr/>
            </a:pPr>
            <a:r>
              <a:rPr lang="en-US" altLang="de-DE" sz="2800" b="1" baseline="30000">
                <a:latin typeface="Footlight MT Light" panose="0204060206030A020304" pitchFamily="18" charset="0"/>
                <a:ea typeface="+mn-ea"/>
              </a:rPr>
              <a:t>©</a:t>
            </a:r>
            <a:r>
              <a:rPr lang="en-US" altLang="de-DE" sz="2800" baseline="30000">
                <a:latin typeface="Footlight MT Light" panose="0204060206030A020304" pitchFamily="18" charset="0"/>
                <a:ea typeface="+mn-ea"/>
              </a:rPr>
              <a:t> </a:t>
            </a:r>
            <a:r>
              <a:rPr lang="de-DE" altLang="de-DE" sz="2400" b="1">
                <a:latin typeface="Footlight MT Light" panose="0204060206030A020304" pitchFamily="18" charset="0"/>
                <a:ea typeface="+mn-ea"/>
              </a:rPr>
              <a:t>GEKO</a:t>
            </a:r>
          </a:p>
        </p:txBody>
      </p:sp>
      <p:sp>
        <p:nvSpPr>
          <p:cNvPr id="1026" name="Text Box 2">
            <a:extLst>
              <a:ext uri="{FF2B5EF4-FFF2-40B4-BE49-F238E27FC236}">
                <a16:creationId xmlns:a16="http://schemas.microsoft.com/office/drawing/2014/main" id="{1950B146-CDB2-4A97-AB70-BEA84A2662DA}"/>
              </a:ext>
            </a:extLst>
          </p:cNvPr>
          <p:cNvSpPr txBox="1">
            <a:spLocks noChangeArrowheads="1"/>
          </p:cNvSpPr>
          <p:nvPr/>
        </p:nvSpPr>
        <p:spPr bwMode="auto">
          <a:xfrm>
            <a:off x="1368425" y="6564313"/>
            <a:ext cx="52197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9pPr>
          </a:lstStyle>
          <a:p>
            <a:pPr eaLnBrk="1" hangingPunct="1">
              <a:spcBef>
                <a:spcPts val="750"/>
              </a:spcBef>
              <a:buSzPct val="100000"/>
              <a:defRPr/>
            </a:pPr>
            <a:r>
              <a:rPr lang="de-DE" altLang="de-DE" sz="1200" b="1">
                <a:latin typeface="Verdana" panose="020B0604030504040204" pitchFamily="34" charset="0"/>
                <a:ea typeface="+mn-ea"/>
              </a:rPr>
              <a:t>2017   Gesellschaft für Europa- und Kommunalpolitik e.V.</a:t>
            </a:r>
          </a:p>
        </p:txBody>
      </p:sp>
      <p:pic>
        <p:nvPicPr>
          <p:cNvPr id="1028" name="Picture 3">
            <a:extLst>
              <a:ext uri="{FF2B5EF4-FFF2-40B4-BE49-F238E27FC236}">
                <a16:creationId xmlns:a16="http://schemas.microsoft.com/office/drawing/2014/main" id="{4095403E-512E-46A9-A8F4-10EE449032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13" y="-26988"/>
            <a:ext cx="1246188" cy="1008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9" name="Text Box 4">
            <a:extLst>
              <a:ext uri="{FF2B5EF4-FFF2-40B4-BE49-F238E27FC236}">
                <a16:creationId xmlns:a16="http://schemas.microsoft.com/office/drawing/2014/main" id="{F7A60830-4DCD-45F2-A875-563C47365B52}"/>
              </a:ext>
            </a:extLst>
          </p:cNvPr>
          <p:cNvSpPr txBox="1">
            <a:spLocks noChangeArrowheads="1"/>
          </p:cNvSpPr>
          <p:nvPr/>
        </p:nvSpPr>
        <p:spPr bwMode="auto">
          <a:xfrm>
            <a:off x="0" y="836613"/>
            <a:ext cx="9144000" cy="71437"/>
          </a:xfrm>
          <a:prstGeom prst="rect">
            <a:avLst/>
          </a:prstGeom>
          <a:gradFill rotWithShape="0">
            <a:gsLst>
              <a:gs pos="0">
                <a:srgbClr val="000000">
                  <a:alpha val="90999"/>
                </a:srgbClr>
              </a:gs>
              <a:gs pos="100000">
                <a:srgbClr val="808080"/>
              </a:gs>
            </a:gsLst>
            <a:lin ang="10800000" scaled="1"/>
          </a:gra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30" name="Text Box 5">
            <a:extLst>
              <a:ext uri="{FF2B5EF4-FFF2-40B4-BE49-F238E27FC236}">
                <a16:creationId xmlns:a16="http://schemas.microsoft.com/office/drawing/2014/main" id="{E6B4DA02-4A06-4360-8EB4-DD0242576945}"/>
              </a:ext>
            </a:extLst>
          </p:cNvPr>
          <p:cNvSpPr txBox="1">
            <a:spLocks noChangeArrowheads="1"/>
          </p:cNvSpPr>
          <p:nvPr/>
        </p:nvSpPr>
        <p:spPr bwMode="auto">
          <a:xfrm>
            <a:off x="9525" y="6453188"/>
            <a:ext cx="9144000" cy="71437"/>
          </a:xfrm>
          <a:prstGeom prst="rect">
            <a:avLst/>
          </a:prstGeom>
          <a:gradFill rotWithShape="0">
            <a:gsLst>
              <a:gs pos="0">
                <a:srgbClr val="000000">
                  <a:alpha val="90999"/>
                </a:srgbClr>
              </a:gs>
              <a:gs pos="100000">
                <a:srgbClr val="808080"/>
              </a:gs>
            </a:gsLst>
            <a:lin ang="10800000" scaled="1"/>
          </a:gra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 name="Text Box 6">
            <a:extLst>
              <a:ext uri="{FF2B5EF4-FFF2-40B4-BE49-F238E27FC236}">
                <a16:creationId xmlns:a16="http://schemas.microsoft.com/office/drawing/2014/main" id="{A0BB8A74-9696-446F-BDB4-9D7F8EEE9F13}"/>
              </a:ext>
            </a:extLst>
          </p:cNvPr>
          <p:cNvSpPr txBox="1">
            <a:spLocks noChangeArrowheads="1"/>
          </p:cNvSpPr>
          <p:nvPr/>
        </p:nvSpPr>
        <p:spPr bwMode="auto">
          <a:xfrm>
            <a:off x="1258888" y="115888"/>
            <a:ext cx="6983412" cy="595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9pPr>
          </a:lstStyle>
          <a:p>
            <a:pPr eaLnBrk="1" hangingPunct="1">
              <a:spcBef>
                <a:spcPts val="875"/>
              </a:spcBef>
              <a:buSzPct val="100000"/>
              <a:defRPr/>
            </a:pPr>
            <a:r>
              <a:rPr lang="de-DE" altLang="de-DE" sz="1600" b="1">
                <a:latin typeface="Verdana" panose="020B0604030504040204" pitchFamily="34" charset="0"/>
                <a:ea typeface="+mn-ea"/>
              </a:rPr>
              <a:t>EUROPER</a:t>
            </a:r>
            <a:r>
              <a:rPr lang="de-DE" altLang="de-DE" b="1">
                <a:latin typeface="Verdana" panose="020B0604030504040204" pitchFamily="34" charset="0"/>
                <a:ea typeface="+mn-ea"/>
              </a:rPr>
              <a:t> </a:t>
            </a:r>
          </a:p>
          <a:p>
            <a:pPr eaLnBrk="1" hangingPunct="1">
              <a:spcBef>
                <a:spcPts val="350"/>
              </a:spcBef>
              <a:buSzPct val="100000"/>
              <a:defRPr/>
            </a:pPr>
            <a:r>
              <a:rPr lang="de-DE" altLang="de-DE" b="1">
                <a:latin typeface="Verdana" panose="020B0604030504040204" pitchFamily="34" charset="0"/>
                <a:ea typeface="+mn-ea"/>
              </a:rPr>
              <a:t>Europäische Perspektiven zur Asylpolitik</a:t>
            </a:r>
          </a:p>
        </p:txBody>
      </p:sp>
      <p:sp>
        <p:nvSpPr>
          <p:cNvPr id="1032" name="Text Box 7">
            <a:extLst>
              <a:ext uri="{FF2B5EF4-FFF2-40B4-BE49-F238E27FC236}">
                <a16:creationId xmlns:a16="http://schemas.microsoft.com/office/drawing/2014/main" id="{C3B1F7D7-A273-4F57-9D76-DF6BD5D4B906}"/>
              </a:ext>
            </a:extLst>
          </p:cNvPr>
          <p:cNvSpPr txBox="1">
            <a:spLocks noChangeArrowheads="1"/>
          </p:cNvSpPr>
          <p:nvPr/>
        </p:nvSpPr>
        <p:spPr bwMode="auto">
          <a:xfrm>
            <a:off x="1331913" y="1484313"/>
            <a:ext cx="2447925"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1033" name="Picture 8">
            <a:extLst>
              <a:ext uri="{FF2B5EF4-FFF2-40B4-BE49-F238E27FC236}">
                <a16:creationId xmlns:a16="http://schemas.microsoft.com/office/drawing/2014/main" id="{99C3E961-0103-42F4-B29C-FC4C57C060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0"/>
            <a:ext cx="1476375" cy="8302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34" name="Rectangle 9">
            <a:extLst>
              <a:ext uri="{FF2B5EF4-FFF2-40B4-BE49-F238E27FC236}">
                <a16:creationId xmlns:a16="http://schemas.microsoft.com/office/drawing/2014/main" id="{F8722DE0-9945-402D-A7B6-A66D6DC9C148}"/>
              </a:ext>
            </a:extLst>
          </p:cNvPr>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
        <p:nvSpPr>
          <p:cNvPr id="1035" name="Rectangle 10">
            <a:extLst>
              <a:ext uri="{FF2B5EF4-FFF2-40B4-BE49-F238E27FC236}">
                <a16:creationId xmlns:a16="http://schemas.microsoft.com/office/drawing/2014/main" id="{206C0540-890E-4C24-A9CC-B90508A113D0}"/>
              </a:ext>
            </a:extLst>
          </p:cNvPr>
          <p:cNvSpPr>
            <a:spLocks noGrp="1" noChangeArrowheads="1"/>
          </p:cNvSpPr>
          <p:nvPr>
            <p:ph type="body" idx="1"/>
          </p:nvPr>
        </p:nvSpPr>
        <p:spPr bwMode="auto">
          <a:xfrm>
            <a:off x="457200" y="1604963"/>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6" name="Text Box 7">
            <a:extLst>
              <a:ext uri="{FF2B5EF4-FFF2-40B4-BE49-F238E27FC236}">
                <a16:creationId xmlns:a16="http://schemas.microsoft.com/office/drawing/2014/main" id="{E1758964-1981-4BD2-B5C2-534F9F3C44BA}"/>
              </a:ext>
            </a:extLst>
          </p:cNvPr>
          <p:cNvSpPr txBox="1">
            <a:spLocks noChangeArrowheads="1"/>
          </p:cNvSpPr>
          <p:nvPr/>
        </p:nvSpPr>
        <p:spPr bwMode="auto">
          <a:xfrm>
            <a:off x="288925" y="6453188"/>
            <a:ext cx="20510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defTabSz="914400" eaLnBrk="1" hangingPunct="1">
              <a:spcBef>
                <a:spcPct val="50000"/>
              </a:spcBef>
              <a:defRPr/>
            </a:pPr>
            <a:r>
              <a:rPr lang="en-US" altLang="en-US" sz="2800" b="1" baseline="30000">
                <a:solidFill>
                  <a:srgbClr val="000000"/>
                </a:solidFill>
                <a:latin typeface="Footlight MT Light" pitchFamily="18" charset="0"/>
                <a:ea typeface="+mn-ea"/>
                <a:cs typeface="Arial" panose="020B0604020202020204" pitchFamily="34" charset="0"/>
              </a:rPr>
              <a:t>©</a:t>
            </a:r>
            <a:r>
              <a:rPr lang="en-US" altLang="en-US" sz="2800" baseline="30000">
                <a:solidFill>
                  <a:srgbClr val="000000"/>
                </a:solidFill>
                <a:latin typeface="Footlight MT Light" pitchFamily="18" charset="0"/>
                <a:ea typeface="+mn-ea"/>
                <a:cs typeface="Arial" panose="020B0604020202020204" pitchFamily="34" charset="0"/>
              </a:rPr>
              <a:t> </a:t>
            </a:r>
            <a:r>
              <a:rPr lang="de-DE" altLang="en-US" sz="2400" b="1">
                <a:solidFill>
                  <a:srgbClr val="000000"/>
                </a:solidFill>
                <a:latin typeface="Footlight MT Light" pitchFamily="18" charset="0"/>
                <a:ea typeface="+mn-ea"/>
                <a:cs typeface="Arial" panose="020B0604020202020204" pitchFamily="34" charset="0"/>
              </a:rPr>
              <a:t>GEKO</a:t>
            </a:r>
          </a:p>
        </p:txBody>
      </p:sp>
      <p:sp>
        <p:nvSpPr>
          <p:cNvPr id="1027" name="Text Box 8">
            <a:extLst>
              <a:ext uri="{FF2B5EF4-FFF2-40B4-BE49-F238E27FC236}">
                <a16:creationId xmlns:a16="http://schemas.microsoft.com/office/drawing/2014/main" id="{0AD39883-B152-4707-9616-3C367C1774CA}"/>
              </a:ext>
            </a:extLst>
          </p:cNvPr>
          <p:cNvSpPr txBox="1">
            <a:spLocks noChangeArrowheads="1"/>
          </p:cNvSpPr>
          <p:nvPr/>
        </p:nvSpPr>
        <p:spPr bwMode="auto">
          <a:xfrm>
            <a:off x="1368425" y="6564313"/>
            <a:ext cx="52197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defTabSz="914400" eaLnBrk="1" hangingPunct="1">
              <a:spcBef>
                <a:spcPct val="50000"/>
              </a:spcBef>
              <a:defRPr/>
            </a:pPr>
            <a:r>
              <a:rPr lang="de-DE" altLang="en-US" sz="1200" b="1" dirty="0">
                <a:solidFill>
                  <a:srgbClr val="000000"/>
                </a:solidFill>
                <a:latin typeface="Verdana" pitchFamily="34" charset="0"/>
                <a:ea typeface="+mn-ea"/>
                <a:cs typeface="Arial" panose="020B0604020202020204" pitchFamily="34" charset="0"/>
              </a:rPr>
              <a:t>2017   Gesellschaft für Europa- und Kommunalpolitik e.V.</a:t>
            </a:r>
          </a:p>
        </p:txBody>
      </p:sp>
      <p:pic>
        <p:nvPicPr>
          <p:cNvPr id="2052" name="Picture 10" descr="EU-Emblem gelbe Sterne auf blauem Hintergrund">
            <a:extLst>
              <a:ext uri="{FF2B5EF4-FFF2-40B4-BE49-F238E27FC236}">
                <a16:creationId xmlns:a16="http://schemas.microsoft.com/office/drawing/2014/main" id="{61B597F0-0F63-43C9-A331-DD600BCCC3F5}"/>
              </a:ext>
            </a:extLst>
          </p:cNvPr>
          <p:cNvPicPr>
            <a:picLocks noChangeAspect="1" noChangeArrowheads="1"/>
          </p:cNvPicPr>
          <p:nvPr/>
        </p:nvPicPr>
        <p:blipFill>
          <a:blip r:embed="rId13">
            <a:clrChange>
              <a:clrFrom>
                <a:srgbClr val="FFFFF3"/>
              </a:clrFrom>
              <a:clrTo>
                <a:srgbClr val="FFFFF3">
                  <a:alpha val="0"/>
                </a:srgbClr>
              </a:clrTo>
            </a:clrChange>
            <a:extLst>
              <a:ext uri="{28A0092B-C50C-407E-A947-70E740481C1C}">
                <a14:useLocalDpi xmlns:a14="http://schemas.microsoft.com/office/drawing/2010/main" val="0"/>
              </a:ext>
            </a:extLst>
          </a:blip>
          <a:srcRect/>
          <a:stretch>
            <a:fillRect/>
          </a:stretch>
        </p:blipFill>
        <p:spPr bwMode="auto">
          <a:xfrm>
            <a:off x="-36513" y="-26988"/>
            <a:ext cx="1246188"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Text Box 11">
            <a:extLst>
              <a:ext uri="{FF2B5EF4-FFF2-40B4-BE49-F238E27FC236}">
                <a16:creationId xmlns:a16="http://schemas.microsoft.com/office/drawing/2014/main" id="{58FB8A9C-A2FA-4494-B214-D797E01754FF}"/>
              </a:ext>
            </a:extLst>
          </p:cNvPr>
          <p:cNvSpPr txBox="1">
            <a:spLocks noChangeArrowheads="1"/>
          </p:cNvSpPr>
          <p:nvPr/>
        </p:nvSpPr>
        <p:spPr bwMode="auto">
          <a:xfrm>
            <a:off x="0" y="836613"/>
            <a:ext cx="9144000" cy="71437"/>
          </a:xfrm>
          <a:prstGeom prst="rect">
            <a:avLst/>
          </a:prstGeom>
          <a:gradFill rotWithShape="1">
            <a:gsLst>
              <a:gs pos="0">
                <a:schemeClr val="bg2"/>
              </a:gs>
              <a:gs pos="100000">
                <a:schemeClr val="tx1">
                  <a:alpha val="89998"/>
                </a:schemeClr>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defTabSz="914400" eaLnBrk="1" hangingPunct="1">
              <a:defRPr/>
            </a:pPr>
            <a:endParaRPr lang="en-US" altLang="en-US" sz="2400">
              <a:solidFill>
                <a:srgbClr val="000000"/>
              </a:solidFill>
              <a:latin typeface="Times New Roman" pitchFamily="18" charset="0"/>
              <a:ea typeface="+mn-ea"/>
              <a:cs typeface="Arial" panose="020B0604020202020204" pitchFamily="34" charset="0"/>
            </a:endParaRPr>
          </a:p>
        </p:txBody>
      </p:sp>
      <p:sp>
        <p:nvSpPr>
          <p:cNvPr id="1031" name="Text Box 13">
            <a:extLst>
              <a:ext uri="{FF2B5EF4-FFF2-40B4-BE49-F238E27FC236}">
                <a16:creationId xmlns:a16="http://schemas.microsoft.com/office/drawing/2014/main" id="{9B3B06ED-6EB9-47B7-8348-AD10789CDE0F}"/>
              </a:ext>
            </a:extLst>
          </p:cNvPr>
          <p:cNvSpPr txBox="1">
            <a:spLocks noChangeArrowheads="1"/>
          </p:cNvSpPr>
          <p:nvPr/>
        </p:nvSpPr>
        <p:spPr bwMode="auto">
          <a:xfrm>
            <a:off x="9525" y="6453188"/>
            <a:ext cx="9144000" cy="71437"/>
          </a:xfrm>
          <a:prstGeom prst="rect">
            <a:avLst/>
          </a:prstGeom>
          <a:gradFill rotWithShape="1">
            <a:gsLst>
              <a:gs pos="0">
                <a:schemeClr val="bg2"/>
              </a:gs>
              <a:gs pos="100000">
                <a:schemeClr val="tx1">
                  <a:alpha val="89998"/>
                </a:schemeClr>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defTabSz="914400" eaLnBrk="1" hangingPunct="1">
              <a:defRPr/>
            </a:pPr>
            <a:endParaRPr lang="en-US" altLang="en-US" sz="2400">
              <a:solidFill>
                <a:srgbClr val="000000"/>
              </a:solidFill>
              <a:latin typeface="Times New Roman" pitchFamily="18" charset="0"/>
              <a:ea typeface="+mn-ea"/>
              <a:cs typeface="Arial" panose="020B0604020202020204" pitchFamily="34" charset="0"/>
            </a:endParaRPr>
          </a:p>
        </p:txBody>
      </p:sp>
      <p:sp>
        <p:nvSpPr>
          <p:cNvPr id="1032" name="Text Box 14">
            <a:extLst>
              <a:ext uri="{FF2B5EF4-FFF2-40B4-BE49-F238E27FC236}">
                <a16:creationId xmlns:a16="http://schemas.microsoft.com/office/drawing/2014/main" id="{DFCE06FA-547D-4A00-96DE-A128C4EC807C}"/>
              </a:ext>
            </a:extLst>
          </p:cNvPr>
          <p:cNvSpPr txBox="1">
            <a:spLocks noChangeArrowheads="1"/>
          </p:cNvSpPr>
          <p:nvPr/>
        </p:nvSpPr>
        <p:spPr bwMode="auto">
          <a:xfrm>
            <a:off x="1258888" y="115888"/>
            <a:ext cx="6983412" cy="59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defTabSz="914400" eaLnBrk="1" hangingPunct="1">
              <a:spcBef>
                <a:spcPct val="50000"/>
              </a:spcBef>
              <a:defRPr/>
            </a:pPr>
            <a:r>
              <a:rPr lang="de-DE" altLang="en-US" sz="1600" b="1" dirty="0">
                <a:solidFill>
                  <a:srgbClr val="000000"/>
                </a:solidFill>
                <a:latin typeface="Verdana" pitchFamily="34" charset="0"/>
                <a:ea typeface="+mn-ea"/>
                <a:cs typeface="Arial" panose="020B0604020202020204" pitchFamily="34" charset="0"/>
              </a:rPr>
              <a:t>EUROPER</a:t>
            </a:r>
            <a:r>
              <a:rPr lang="de-DE" altLang="en-US" b="1" dirty="0">
                <a:solidFill>
                  <a:srgbClr val="000000"/>
                </a:solidFill>
                <a:latin typeface="Verdana" pitchFamily="34" charset="0"/>
                <a:ea typeface="+mn-ea"/>
                <a:cs typeface="Arial" panose="020B0604020202020204" pitchFamily="34" charset="0"/>
              </a:rPr>
              <a:t> </a:t>
            </a:r>
          </a:p>
          <a:p>
            <a:pPr defTabSz="914400" eaLnBrk="1" hangingPunct="1">
              <a:spcBef>
                <a:spcPct val="20000"/>
              </a:spcBef>
              <a:defRPr/>
            </a:pPr>
            <a:r>
              <a:rPr lang="de-DE" altLang="en-US" b="1" dirty="0">
                <a:solidFill>
                  <a:srgbClr val="000000"/>
                </a:solidFill>
                <a:latin typeface="Verdana" pitchFamily="34" charset="0"/>
                <a:ea typeface="+mn-ea"/>
                <a:cs typeface="Arial" panose="020B0604020202020204" pitchFamily="34" charset="0"/>
              </a:rPr>
              <a:t>Europäische Perspektiven zur Asylpolitik</a:t>
            </a:r>
          </a:p>
        </p:txBody>
      </p:sp>
      <p:sp>
        <p:nvSpPr>
          <p:cNvPr id="1033" name="Text Box 15">
            <a:extLst>
              <a:ext uri="{FF2B5EF4-FFF2-40B4-BE49-F238E27FC236}">
                <a16:creationId xmlns:a16="http://schemas.microsoft.com/office/drawing/2014/main" id="{BA4D1811-0089-4373-8438-9633D3F42856}"/>
              </a:ext>
            </a:extLst>
          </p:cNvPr>
          <p:cNvSpPr txBox="1">
            <a:spLocks noChangeArrowheads="1"/>
          </p:cNvSpPr>
          <p:nvPr/>
        </p:nvSpPr>
        <p:spPr bwMode="auto">
          <a:xfrm>
            <a:off x="1331913" y="1484313"/>
            <a:ext cx="244792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defTabSz="914400" eaLnBrk="1" hangingPunct="1">
              <a:spcBef>
                <a:spcPct val="50000"/>
              </a:spcBef>
              <a:defRPr/>
            </a:pPr>
            <a:endParaRPr lang="en-US" altLang="en-US" sz="1800">
              <a:solidFill>
                <a:srgbClr val="000000"/>
              </a:solidFill>
              <a:ea typeface="+mn-ea"/>
              <a:cs typeface="Arial" panose="020B0604020202020204" pitchFamily="34" charset="0"/>
            </a:endParaRPr>
          </a:p>
        </p:txBody>
      </p:sp>
      <p:pic>
        <p:nvPicPr>
          <p:cNvPr id="2057" name="Picture 17">
            <a:extLst>
              <a:ext uri="{FF2B5EF4-FFF2-40B4-BE49-F238E27FC236}">
                <a16:creationId xmlns:a16="http://schemas.microsoft.com/office/drawing/2014/main" id="{C9515F25-69DF-41B9-B374-5D18750E79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0"/>
            <a:ext cx="14763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jpeg"/><Relationship Id="rId7"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tiff"/><Relationship Id="rId4" Type="http://schemas.openxmlformats.org/officeDocument/2006/relationships/image" Target="../media/image21.png"/><Relationship Id="rId9" Type="http://schemas.openxmlformats.org/officeDocument/2006/relationships/image" Target="../media/image2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1995_enlargement_of_the_European_Union#/media/File:EU15-1995_European_Union_map_enlargement.svg" TargetMode="External"/><Relationship Id="rId13" Type="http://schemas.openxmlformats.org/officeDocument/2006/relationships/hyperlink" Target="https://de.wikipedia.org/wiki/Datei:EC10-1981_European_Community_map_enlargement.svg#/media/File:EU-candidate_countries_map.svg" TargetMode="External"/><Relationship Id="rId18" Type="http://schemas.openxmlformats.org/officeDocument/2006/relationships/hyperlink" Target="https://node01.flagstat.net/bilder/grossbritannien-flagge.png" TargetMode="External"/><Relationship Id="rId3" Type="http://schemas.openxmlformats.org/officeDocument/2006/relationships/hyperlink" Target="https://de.wikipedia.org/wiki/Datei:EC10-1981_European_Community_map_enlargement.svg#/media/File:EC06-1957-58_European_Community_map.svg" TargetMode="External"/><Relationship Id="rId21" Type="http://schemas.openxmlformats.org/officeDocument/2006/relationships/hyperlink" Target="https://upload.wikimedia.org/wikipedia/commons/thumb/b/bc/Civil_Ensign_of_Hungary.svg/900px-Civil_Ensign_of_Hungary.svg.png" TargetMode="External"/><Relationship Id="rId7" Type="http://schemas.openxmlformats.org/officeDocument/2006/relationships/hyperlink" Target="https://de.wikipedia.org/wiki/Datei:EC10-1981_European_Community_map_enlargement.svg#/media/File:EC12-1990_European_Community_map_enlargement.svg" TargetMode="External"/><Relationship Id="rId12" Type="http://schemas.openxmlformats.org/officeDocument/2006/relationships/hyperlink" Target="https://de.wikipedia.org/wiki/Datei:EC10-1981_European_Community_map_enlargement.svg#/media/File:EU28-2013_European_Union_map.svg" TargetMode="External"/><Relationship Id="rId17" Type="http://schemas.openxmlformats.org/officeDocument/2006/relationships/hyperlink" Target="http://flags.fmcdn.net/data/flags/w580/gr.png" TargetMode="External"/><Relationship Id="rId2" Type="http://schemas.openxmlformats.org/officeDocument/2006/relationships/hyperlink" Target="https://europa.eu/european-union/sites/europaeu/files/docs/body/flag_yellow_high.jpg" TargetMode="External"/><Relationship Id="rId16" Type="http://schemas.openxmlformats.org/officeDocument/2006/relationships/hyperlink" Target="https://upload.wikimedia.org/wikipedia/commons/thumb/b/ba/Flag_of_Germany.svg/2000px-Flag_of_Germany.svg.png" TargetMode="External"/><Relationship Id="rId20" Type="http://schemas.openxmlformats.org/officeDocument/2006/relationships/hyperlink" Target="https://upload.wikimedia.org/wikipedia/commons/thumb/4/41/Flag_of_Austria.svg/2000px-Flag_of_Austria.svg.png" TargetMode="External"/><Relationship Id="rId1" Type="http://schemas.openxmlformats.org/officeDocument/2006/relationships/slideLayout" Target="../slideLayouts/slideLayout2.xml"/><Relationship Id="rId6" Type="http://schemas.openxmlformats.org/officeDocument/2006/relationships/hyperlink" Target="https://de.wikipedia.org/wiki/Datei:EC10-1981_European_Community_map_enlargement.svg#/media/File:EC12-1986_European_Community_map_enlargement.svg" TargetMode="External"/><Relationship Id="rId11" Type="http://schemas.openxmlformats.org/officeDocument/2006/relationships/hyperlink" Target="https://de.wikipedia.org/wiki/Datei:EC10-1981_European_Community_map_enlargement.svg#/media/File:EU28-2013_European_Union_map_enlargement.svg" TargetMode="External"/><Relationship Id="rId5" Type="http://schemas.openxmlformats.org/officeDocument/2006/relationships/hyperlink" Target="https://de.wikipedia.org/wiki/Datei:EC10-1981_European_Community_map_enlargement.svg#/media/File:EC10-1981_European_Community_map_enlargement.svg" TargetMode="External"/><Relationship Id="rId15" Type="http://schemas.openxmlformats.org/officeDocument/2006/relationships/hyperlink" Target="https://www.aktion-deutschland-hilft.de/fileadmin/fm-dam/grafiken/Infografiken/Infografiken/adh_infografik_fluchtrouten_nach-europa.jpg" TargetMode="External"/><Relationship Id="rId10" Type="http://schemas.openxmlformats.org/officeDocument/2006/relationships/hyperlink" Target="https://en.wikipedia.org/wiki/2007_enlargement_of_the_European_Union#/media/File:EU27-2007_European_Union_map_enlargement.svg" TargetMode="External"/><Relationship Id="rId19" Type="http://schemas.openxmlformats.org/officeDocument/2006/relationships/hyperlink" Target="https://upload.wikimedia.org/wikipedia/commons/thumb/7/73/Flag_of_Malta.svg/2000px-Flag_of_Malta.svg.png" TargetMode="External"/><Relationship Id="rId4" Type="http://schemas.openxmlformats.org/officeDocument/2006/relationships/hyperlink" Target="https://de.wikipedia.org/wiki/Datei:EC10-1981_European_Community_map_enlargement.svg#/media/File:EC09-1973_European_Community_map_enlargement.svg" TargetMode="External"/><Relationship Id="rId9" Type="http://schemas.openxmlformats.org/officeDocument/2006/relationships/hyperlink" Target="https://de.wikipedia.org/wiki/Datei:EC10-1981_European_Community_map_enlargement.svg#/media/File:EU15-1995_European_Union_map_enlargement.svg" TargetMode="External"/><Relationship Id="rId14" Type="http://schemas.openxmlformats.org/officeDocument/2006/relationships/hyperlink" Target="https://www.tagesschau.de/multimedia/bilder/euro442~_v-videowebl.jpg" TargetMode="External"/><Relationship Id="rId22" Type="http://schemas.openxmlformats.org/officeDocument/2006/relationships/hyperlink" Target="https://img.zeit.de/2017/41/libyen-regierungen-staat-martin-kobler-grafik/original__300x538__deskto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a:extLst>
              <a:ext uri="{FF2B5EF4-FFF2-40B4-BE49-F238E27FC236}">
                <a16:creationId xmlns:a16="http://schemas.microsoft.com/office/drawing/2014/main" id="{674E6748-1AB2-4E37-B115-21FC23C2DDA0}"/>
              </a:ext>
            </a:extLst>
          </p:cNvPr>
          <p:cNvSpPr txBox="1">
            <a:spLocks noChangeArrowheads="1"/>
          </p:cNvSpPr>
          <p:nvPr/>
        </p:nvSpPr>
        <p:spPr bwMode="auto">
          <a:xfrm>
            <a:off x="468313" y="2501900"/>
            <a:ext cx="7488237" cy="3216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375"/>
              </a:spcBef>
              <a:buClrTx/>
              <a:buFontTx/>
              <a:buNone/>
            </a:pPr>
            <a:r>
              <a:rPr lang="de-DE" altLang="de-DE" sz="3000" b="1" dirty="0">
                <a:solidFill>
                  <a:srgbClr val="000099"/>
                </a:solidFill>
                <a:latin typeface="Calibri" panose="020F0502020204030204" pitchFamily="34" charset="0"/>
              </a:rPr>
              <a:t>EU </a:t>
            </a:r>
          </a:p>
          <a:p>
            <a:pPr eaLnBrk="1" hangingPunct="1">
              <a:spcBef>
                <a:spcPts val="375"/>
              </a:spcBef>
              <a:buFont typeface="Calibri" panose="020F0502020204030204" pitchFamily="34" charset="0"/>
              <a:buChar char="•"/>
            </a:pPr>
            <a:r>
              <a:rPr lang="de-DE" altLang="de-DE" sz="3000" dirty="0">
                <a:latin typeface="Calibri" panose="020F0502020204030204" pitchFamily="34" charset="0"/>
              </a:rPr>
              <a:t>  Staatenbund aus 28 Mitgliedsländern</a:t>
            </a:r>
          </a:p>
          <a:p>
            <a:pPr eaLnBrk="1" hangingPunct="1">
              <a:spcBef>
                <a:spcPts val="375"/>
              </a:spcBef>
              <a:buFont typeface="Calibri" panose="020F0502020204030204" pitchFamily="34" charset="0"/>
              <a:buChar char="•"/>
            </a:pPr>
            <a:r>
              <a:rPr lang="de-DE" altLang="de-DE" sz="3000" dirty="0">
                <a:latin typeface="Calibri" panose="020F0502020204030204" pitchFamily="34" charset="0"/>
              </a:rPr>
              <a:t>  Gründung 1951 als EGKS</a:t>
            </a:r>
          </a:p>
          <a:p>
            <a:pPr eaLnBrk="1" hangingPunct="1">
              <a:spcBef>
                <a:spcPts val="2250"/>
              </a:spcBef>
              <a:buClrTx/>
              <a:buFontTx/>
              <a:buNone/>
            </a:pPr>
            <a:r>
              <a:rPr lang="de-DE" altLang="de-DE" sz="3000" b="1" dirty="0">
                <a:solidFill>
                  <a:srgbClr val="000099"/>
                </a:solidFill>
                <a:latin typeface="Calibri" panose="020F0502020204030204" pitchFamily="34" charset="0"/>
              </a:rPr>
              <a:t>EURO</a:t>
            </a:r>
            <a:r>
              <a:rPr lang="de-DE" altLang="de-DE" sz="3000" dirty="0">
                <a:solidFill>
                  <a:srgbClr val="000099"/>
                </a:solidFill>
                <a:latin typeface="Calibri" panose="020F0502020204030204" pitchFamily="34" charset="0"/>
              </a:rPr>
              <a:t> </a:t>
            </a:r>
          </a:p>
          <a:p>
            <a:pPr eaLnBrk="1" hangingPunct="1">
              <a:spcBef>
                <a:spcPct val="0"/>
              </a:spcBef>
              <a:buFont typeface="Calibri" panose="020F0502020204030204" pitchFamily="34" charset="0"/>
              <a:buChar char="•"/>
            </a:pPr>
            <a:r>
              <a:rPr lang="de-DE" altLang="de-DE" sz="3000" dirty="0">
                <a:latin typeface="Calibri" panose="020F0502020204030204" pitchFamily="34" charset="0"/>
              </a:rPr>
              <a:t>  Währung von 19 EU – Ländern</a:t>
            </a:r>
          </a:p>
          <a:p>
            <a:pPr eaLnBrk="1" hangingPunct="1">
              <a:spcBef>
                <a:spcPct val="0"/>
              </a:spcBef>
              <a:buFont typeface="Calibri" panose="020F0502020204030204" pitchFamily="34" charset="0"/>
              <a:buChar char="•"/>
            </a:pPr>
            <a:r>
              <a:rPr lang="de-DE" altLang="de-DE" sz="3000" dirty="0">
                <a:latin typeface="Calibri" panose="020F0502020204030204" pitchFamily="34" charset="0"/>
              </a:rPr>
              <a:t>  gegründet 2002</a:t>
            </a:r>
          </a:p>
        </p:txBody>
      </p:sp>
      <p:sp>
        <p:nvSpPr>
          <p:cNvPr id="4099" name="Text Box 2">
            <a:extLst>
              <a:ext uri="{FF2B5EF4-FFF2-40B4-BE49-F238E27FC236}">
                <a16:creationId xmlns:a16="http://schemas.microsoft.com/office/drawing/2014/main" id="{40375978-AB6F-4378-AADA-1DB5E83944D4}"/>
              </a:ext>
            </a:extLst>
          </p:cNvPr>
          <p:cNvSpPr txBox="1">
            <a:spLocks noChangeArrowheads="1"/>
          </p:cNvSpPr>
          <p:nvPr/>
        </p:nvSpPr>
        <p:spPr bwMode="auto">
          <a:xfrm>
            <a:off x="4911725" y="359251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100" name="Text Box 3">
            <a:extLst>
              <a:ext uri="{FF2B5EF4-FFF2-40B4-BE49-F238E27FC236}">
                <a16:creationId xmlns:a16="http://schemas.microsoft.com/office/drawing/2014/main" id="{AF717EDB-43BD-46EC-92FE-D0847EA09E9E}"/>
              </a:ext>
            </a:extLst>
          </p:cNvPr>
          <p:cNvSpPr txBox="1">
            <a:spLocks noChangeArrowheads="1"/>
          </p:cNvSpPr>
          <p:nvPr/>
        </p:nvSpPr>
        <p:spPr bwMode="auto">
          <a:xfrm>
            <a:off x="468313" y="1196975"/>
            <a:ext cx="8424862" cy="855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342900" indent="-341313">
              <a:spcBef>
                <a:spcPts val="8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000">
                <a:solidFill>
                  <a:srgbClr val="000099"/>
                </a:solidFill>
                <a:latin typeface="Wingdings" panose="05000000000000000000" pitchFamily="2" charset="2"/>
              </a:rPr>
              <a:t></a:t>
            </a:r>
            <a:r>
              <a:rPr lang="de-DE" altLang="de-DE" sz="3000">
                <a:solidFill>
                  <a:srgbClr val="000099"/>
                </a:solidFill>
                <a:latin typeface="Calibri" panose="020F0502020204030204" pitchFamily="34" charset="0"/>
              </a:rPr>
              <a:t>  Geschichte Europas</a:t>
            </a:r>
            <a:r>
              <a:rPr lang="de-DE" altLang="de-DE" sz="2800">
                <a:solidFill>
                  <a:srgbClr val="000099"/>
                </a:solidFill>
              </a:rPr>
              <a:t>	</a:t>
            </a:r>
          </a:p>
          <a:p>
            <a:pPr eaLnBrk="1" hangingPunct="1">
              <a:spcBef>
                <a:spcPct val="0"/>
              </a:spcBef>
              <a:buClrTx/>
              <a:buFontTx/>
              <a:buNone/>
            </a:pPr>
            <a:r>
              <a:rPr lang="de-DE" altLang="de-DE" sz="2000" b="1"/>
              <a:t>			</a:t>
            </a:r>
          </a:p>
        </p:txBody>
      </p:sp>
      <p:pic>
        <p:nvPicPr>
          <p:cNvPr id="7" name="Bild 1">
            <a:extLst>
              <a:ext uri="{FF2B5EF4-FFF2-40B4-BE49-F238E27FC236}">
                <a16:creationId xmlns:a16="http://schemas.microsoft.com/office/drawing/2014/main" id="{9B0D435D-D6F4-ED4F-83AF-9E33E6D129AE}"/>
              </a:ext>
            </a:extLst>
          </p:cNvPr>
          <p:cNvPicPr>
            <a:picLocks noChangeAspect="1"/>
          </p:cNvPicPr>
          <p:nvPr/>
        </p:nvPicPr>
        <p:blipFill>
          <a:blip r:embed="rId3"/>
          <a:stretch>
            <a:fillRect/>
          </a:stretch>
        </p:blipFill>
        <p:spPr>
          <a:xfrm>
            <a:off x="6156176" y="1052736"/>
            <a:ext cx="2627784" cy="1746381"/>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4730103F-6424-4DC7-8B54-62E3176B88FD}"/>
              </a:ext>
            </a:extLst>
          </p:cNvPr>
          <p:cNvSpPr txBox="1">
            <a:spLocks noChangeArrowheads="1"/>
          </p:cNvSpPr>
          <p:nvPr/>
        </p:nvSpPr>
        <p:spPr bwMode="auto">
          <a:xfrm>
            <a:off x="0" y="3024188"/>
            <a:ext cx="1944688" cy="642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600">
                <a:latin typeface="Arial Black" panose="020B0A04020102020204" pitchFamily="34" charset="0"/>
              </a:rPr>
              <a:t>1986</a:t>
            </a:r>
          </a:p>
        </p:txBody>
      </p:sp>
      <p:pic>
        <p:nvPicPr>
          <p:cNvPr id="21507" name="Picture 2">
            <a:extLst>
              <a:ext uri="{FF2B5EF4-FFF2-40B4-BE49-F238E27FC236}">
                <a16:creationId xmlns:a16="http://schemas.microsoft.com/office/drawing/2014/main" id="{951AE2E3-E58C-4D87-99BE-7AA23D050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09650"/>
            <a:ext cx="7024687" cy="53721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6EAD0AF9-0A30-4218-8D71-BCA9E703CAE1}"/>
              </a:ext>
            </a:extLst>
          </p:cNvPr>
          <p:cNvSpPr txBox="1">
            <a:spLocks noChangeArrowheads="1"/>
          </p:cNvSpPr>
          <p:nvPr/>
        </p:nvSpPr>
        <p:spPr bwMode="auto">
          <a:xfrm>
            <a:off x="468313" y="2349500"/>
            <a:ext cx="8567737" cy="4141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500"/>
              </a:spcBef>
              <a:buClrTx/>
              <a:buFontTx/>
              <a:buNone/>
            </a:pPr>
            <a:r>
              <a:rPr lang="de-DE" altLang="de-DE" sz="4000" b="1">
                <a:solidFill>
                  <a:srgbClr val="000099"/>
                </a:solidFill>
                <a:latin typeface="Arial Black" panose="020B0A04020102020204" pitchFamily="34" charset="0"/>
              </a:rPr>
              <a:t>Warum  EU ? </a:t>
            </a:r>
          </a:p>
          <a:p>
            <a:pPr eaLnBrk="1" hangingPunct="1">
              <a:lnSpc>
                <a:spcPct val="110000"/>
              </a:lnSpc>
              <a:spcBef>
                <a:spcPts val="613"/>
              </a:spcBef>
              <a:buClrTx/>
              <a:buFontTx/>
              <a:buNone/>
            </a:pPr>
            <a:endParaRPr lang="de-DE" altLang="de-DE" sz="1400">
              <a:latin typeface="Calibri" panose="020F0502020204030204" pitchFamily="34" charset="0"/>
            </a:endParaRPr>
          </a:p>
          <a:p>
            <a:pPr eaLnBrk="1" hangingPunct="1">
              <a:lnSpc>
                <a:spcPct val="110000"/>
              </a:lnSpc>
              <a:spcBef>
                <a:spcPts val="1225"/>
              </a:spcBef>
              <a:buClrTx/>
              <a:buFontTx/>
              <a:buNone/>
            </a:pPr>
            <a:r>
              <a:rPr lang="de-DE" altLang="de-DE" sz="2800">
                <a:latin typeface="Calibri" panose="020F0502020204030204" pitchFamily="34" charset="0"/>
              </a:rPr>
              <a:t>Nach der „Wende“ und der EU-Einbeziehung der ehem. DDR durch die Wiedervereinigung wurden aufgrund des gesellschaftlichen Wandels zu </a:t>
            </a:r>
            <a:r>
              <a:rPr lang="de-DE" altLang="de-DE" sz="2800" b="1">
                <a:latin typeface="Calibri" panose="020F0502020204030204" pitchFamily="34" charset="0"/>
              </a:rPr>
              <a:t>Demokratien</a:t>
            </a:r>
            <a:r>
              <a:rPr lang="de-DE" altLang="de-DE" sz="2800">
                <a:latin typeface="Calibri" panose="020F0502020204030204" pitchFamily="34" charset="0"/>
              </a:rPr>
              <a:t> eine Reihe </a:t>
            </a:r>
            <a:r>
              <a:rPr lang="de-DE" altLang="de-DE" sz="2800" b="1">
                <a:latin typeface="Calibri" panose="020F0502020204030204" pitchFamily="34" charset="0"/>
              </a:rPr>
              <a:t>Osteuropäischer Staaten</a:t>
            </a:r>
            <a:r>
              <a:rPr lang="de-DE" altLang="de-DE" sz="2800">
                <a:latin typeface="Calibri" panose="020F0502020204030204" pitchFamily="34" charset="0"/>
              </a:rPr>
              <a:t> zu EU-Mitgliedern. </a:t>
            </a:r>
          </a:p>
          <a:p>
            <a:pPr eaLnBrk="1" hangingPunct="1">
              <a:lnSpc>
                <a:spcPct val="110000"/>
              </a:lnSpc>
              <a:spcBef>
                <a:spcPts val="1225"/>
              </a:spcBef>
              <a:buClrTx/>
              <a:buFontTx/>
              <a:buNone/>
            </a:pPr>
            <a:r>
              <a:rPr lang="de-DE" altLang="de-DE" sz="2800">
                <a:latin typeface="Calibri" panose="020F0502020204030204" pitchFamily="34" charset="0"/>
              </a:rPr>
              <a:t>Zugleich wurden einige Nordeuropäische Staaten integriert.</a:t>
            </a:r>
          </a:p>
        </p:txBody>
      </p:sp>
      <p:sp>
        <p:nvSpPr>
          <p:cNvPr id="23555" name="Text Box 2">
            <a:extLst>
              <a:ext uri="{FF2B5EF4-FFF2-40B4-BE49-F238E27FC236}">
                <a16:creationId xmlns:a16="http://schemas.microsoft.com/office/drawing/2014/main" id="{B231DAFF-B43F-4C85-9A36-3B424175A0BF}"/>
              </a:ext>
            </a:extLst>
          </p:cNvPr>
          <p:cNvSpPr txBox="1">
            <a:spLocks noChangeArrowheads="1"/>
          </p:cNvSpPr>
          <p:nvPr/>
        </p:nvSpPr>
        <p:spPr bwMode="auto">
          <a:xfrm>
            <a:off x="4932363" y="357346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3557" name="Text Box 4">
            <a:extLst>
              <a:ext uri="{FF2B5EF4-FFF2-40B4-BE49-F238E27FC236}">
                <a16:creationId xmlns:a16="http://schemas.microsoft.com/office/drawing/2014/main" id="{9B874716-E2FB-4822-95D7-CF753406B4D8}"/>
              </a:ext>
            </a:extLst>
          </p:cNvPr>
          <p:cNvSpPr txBox="1">
            <a:spLocks noChangeArrowheads="1"/>
          </p:cNvSpPr>
          <p:nvPr/>
        </p:nvSpPr>
        <p:spPr bwMode="auto">
          <a:xfrm>
            <a:off x="468313" y="1181100"/>
            <a:ext cx="8424862" cy="855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342900" indent="-341313">
              <a:spcBef>
                <a:spcPts val="8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000">
                <a:solidFill>
                  <a:srgbClr val="000099"/>
                </a:solidFill>
                <a:latin typeface="Wingdings" panose="05000000000000000000" pitchFamily="2" charset="2"/>
              </a:rPr>
              <a:t></a:t>
            </a:r>
            <a:r>
              <a:rPr lang="de-DE" altLang="de-DE" sz="3000">
                <a:solidFill>
                  <a:srgbClr val="000099"/>
                </a:solidFill>
                <a:latin typeface="Calibri" panose="020F0502020204030204" pitchFamily="34" charset="0"/>
              </a:rPr>
              <a:t>  Geschichte Europas</a:t>
            </a:r>
            <a:r>
              <a:rPr lang="de-DE" altLang="de-DE" sz="2800">
                <a:solidFill>
                  <a:srgbClr val="000099"/>
                </a:solidFill>
              </a:rPr>
              <a:t>	</a:t>
            </a:r>
          </a:p>
          <a:p>
            <a:pPr eaLnBrk="1" hangingPunct="1">
              <a:spcBef>
                <a:spcPct val="0"/>
              </a:spcBef>
              <a:buClrTx/>
              <a:buFontTx/>
              <a:buNone/>
            </a:pPr>
            <a:r>
              <a:rPr lang="de-DE" altLang="de-DE" sz="2000" b="1"/>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DB09F961-71F1-43C1-9D16-F8085DE861B4}"/>
              </a:ext>
            </a:extLst>
          </p:cNvPr>
          <p:cNvSpPr txBox="1">
            <a:spLocks noChangeArrowheads="1"/>
          </p:cNvSpPr>
          <p:nvPr/>
        </p:nvSpPr>
        <p:spPr bwMode="auto">
          <a:xfrm>
            <a:off x="0" y="3465513"/>
            <a:ext cx="1803400" cy="642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600">
                <a:latin typeface="Arial Black" panose="020B0A04020102020204" pitchFamily="34" charset="0"/>
              </a:rPr>
              <a:t>1990</a:t>
            </a:r>
          </a:p>
        </p:txBody>
      </p:sp>
      <p:pic>
        <p:nvPicPr>
          <p:cNvPr id="25603" name="Picture 2">
            <a:extLst>
              <a:ext uri="{FF2B5EF4-FFF2-40B4-BE49-F238E27FC236}">
                <a16:creationId xmlns:a16="http://schemas.microsoft.com/office/drawing/2014/main" id="{BB2DC893-23C6-4FAD-9412-F8D5DD1FC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39813"/>
            <a:ext cx="6985000" cy="53419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1825212B-BF9E-4955-BF18-E1249996383E}"/>
              </a:ext>
            </a:extLst>
          </p:cNvPr>
          <p:cNvSpPr txBox="1">
            <a:spLocks noChangeArrowheads="1"/>
          </p:cNvSpPr>
          <p:nvPr/>
        </p:nvSpPr>
        <p:spPr bwMode="auto">
          <a:xfrm>
            <a:off x="0" y="3810000"/>
            <a:ext cx="1514475" cy="64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600">
                <a:latin typeface="Arial Black" panose="020B0A04020102020204" pitchFamily="34" charset="0"/>
              </a:rPr>
              <a:t>1995</a:t>
            </a:r>
          </a:p>
        </p:txBody>
      </p:sp>
      <p:pic>
        <p:nvPicPr>
          <p:cNvPr id="27651" name="Picture 2">
            <a:extLst>
              <a:ext uri="{FF2B5EF4-FFF2-40B4-BE49-F238E27FC236}">
                <a16:creationId xmlns:a16="http://schemas.microsoft.com/office/drawing/2014/main" id="{96DDE6E3-2D54-432F-9DE2-77277AC98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52513"/>
            <a:ext cx="6967537" cy="53292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8B60D1DD-0295-4A94-96C5-ACB13F7D7D71}"/>
              </a:ext>
            </a:extLst>
          </p:cNvPr>
          <p:cNvSpPr txBox="1">
            <a:spLocks noChangeArrowheads="1"/>
          </p:cNvSpPr>
          <p:nvPr/>
        </p:nvSpPr>
        <p:spPr bwMode="auto">
          <a:xfrm>
            <a:off x="0" y="4506913"/>
            <a:ext cx="1514475" cy="642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600">
                <a:latin typeface="Arial Black" panose="020B0A04020102020204" pitchFamily="34" charset="0"/>
              </a:rPr>
              <a:t>2004</a:t>
            </a:r>
          </a:p>
        </p:txBody>
      </p:sp>
      <p:pic>
        <p:nvPicPr>
          <p:cNvPr id="29699" name="Picture 2">
            <a:extLst>
              <a:ext uri="{FF2B5EF4-FFF2-40B4-BE49-F238E27FC236}">
                <a16:creationId xmlns:a16="http://schemas.microsoft.com/office/drawing/2014/main" id="{B5BC1840-6751-4C55-A84E-9903BB628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41400"/>
            <a:ext cx="6983412" cy="53403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076B1F1C-DD2A-433C-BAD6-7B441AE718E0}"/>
              </a:ext>
            </a:extLst>
          </p:cNvPr>
          <p:cNvSpPr txBox="1">
            <a:spLocks noChangeArrowheads="1"/>
          </p:cNvSpPr>
          <p:nvPr/>
        </p:nvSpPr>
        <p:spPr bwMode="auto">
          <a:xfrm>
            <a:off x="0" y="5084763"/>
            <a:ext cx="1547813" cy="642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600">
                <a:latin typeface="Arial Black" panose="020B0A04020102020204" pitchFamily="34" charset="0"/>
              </a:rPr>
              <a:t>2007</a:t>
            </a:r>
          </a:p>
        </p:txBody>
      </p:sp>
      <p:pic>
        <p:nvPicPr>
          <p:cNvPr id="31747" name="Picture 2">
            <a:extLst>
              <a:ext uri="{FF2B5EF4-FFF2-40B4-BE49-F238E27FC236}">
                <a16:creationId xmlns:a16="http://schemas.microsoft.com/office/drawing/2014/main" id="{D2688879-49DC-4FF1-B01F-E3C7EED4B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54100"/>
            <a:ext cx="6969125" cy="53276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20347753-3AC1-4561-A62F-CFB72D32BBE8}"/>
              </a:ext>
            </a:extLst>
          </p:cNvPr>
          <p:cNvSpPr txBox="1">
            <a:spLocks noChangeArrowheads="1"/>
          </p:cNvSpPr>
          <p:nvPr/>
        </p:nvSpPr>
        <p:spPr bwMode="auto">
          <a:xfrm>
            <a:off x="-11113" y="5756275"/>
            <a:ext cx="1514476" cy="64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600">
                <a:latin typeface="Arial Black" panose="020B0A04020102020204" pitchFamily="34" charset="0"/>
              </a:rPr>
              <a:t>2013</a:t>
            </a:r>
          </a:p>
        </p:txBody>
      </p:sp>
      <p:pic>
        <p:nvPicPr>
          <p:cNvPr id="33795" name="Picture 2">
            <a:extLst>
              <a:ext uri="{FF2B5EF4-FFF2-40B4-BE49-F238E27FC236}">
                <a16:creationId xmlns:a16="http://schemas.microsoft.com/office/drawing/2014/main" id="{B264190E-82DB-4C9B-ACF1-12B1DBE9C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39813"/>
            <a:ext cx="6985000" cy="53419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64328624-1635-4DF8-8224-405412DC6C26}"/>
              </a:ext>
            </a:extLst>
          </p:cNvPr>
          <p:cNvSpPr txBox="1">
            <a:spLocks noChangeArrowheads="1"/>
          </p:cNvSpPr>
          <p:nvPr/>
        </p:nvSpPr>
        <p:spPr bwMode="auto">
          <a:xfrm>
            <a:off x="323850" y="3533775"/>
            <a:ext cx="2376488" cy="82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4800">
                <a:latin typeface="Arial Black" panose="020B0A04020102020204" pitchFamily="34" charset="0"/>
              </a:rPr>
              <a:t>Heute</a:t>
            </a:r>
          </a:p>
        </p:txBody>
      </p:sp>
      <p:pic>
        <p:nvPicPr>
          <p:cNvPr id="35843" name="Picture 2">
            <a:extLst>
              <a:ext uri="{FF2B5EF4-FFF2-40B4-BE49-F238E27FC236}">
                <a16:creationId xmlns:a16="http://schemas.microsoft.com/office/drawing/2014/main" id="{202F0EB0-7255-4388-B77B-3DE74183E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023938"/>
            <a:ext cx="7004050" cy="53578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82CC4578-F1C9-4765-A410-F54024480ED6}"/>
              </a:ext>
            </a:extLst>
          </p:cNvPr>
          <p:cNvSpPr txBox="1">
            <a:spLocks noChangeArrowheads="1"/>
          </p:cNvSpPr>
          <p:nvPr/>
        </p:nvSpPr>
        <p:spPr bwMode="auto">
          <a:xfrm>
            <a:off x="250825" y="3638550"/>
            <a:ext cx="2808288" cy="82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4800">
                <a:latin typeface="Arial Black" panose="020B0A04020102020204" pitchFamily="34" charset="0"/>
              </a:rPr>
              <a:t>Morgen</a:t>
            </a:r>
          </a:p>
        </p:txBody>
      </p:sp>
      <p:pic>
        <p:nvPicPr>
          <p:cNvPr id="39939" name="Picture 2">
            <a:extLst>
              <a:ext uri="{FF2B5EF4-FFF2-40B4-BE49-F238E27FC236}">
                <a16:creationId xmlns:a16="http://schemas.microsoft.com/office/drawing/2014/main" id="{A8636EA5-A3AA-4978-981C-5E96F8917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1020763"/>
            <a:ext cx="7056437" cy="53149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9940" name="Text Box 3">
            <a:extLst>
              <a:ext uri="{FF2B5EF4-FFF2-40B4-BE49-F238E27FC236}">
                <a16:creationId xmlns:a16="http://schemas.microsoft.com/office/drawing/2014/main" id="{9234407E-A34C-4057-B15C-BBFC619EB428}"/>
              </a:ext>
            </a:extLst>
          </p:cNvPr>
          <p:cNvSpPr txBox="1">
            <a:spLocks noChangeArrowheads="1"/>
          </p:cNvSpPr>
          <p:nvPr/>
        </p:nvSpPr>
        <p:spPr bwMode="auto">
          <a:xfrm>
            <a:off x="3995738" y="3862388"/>
            <a:ext cx="215900" cy="428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2200">
                <a:solidFill>
                  <a:srgbClr val="FFFFFF"/>
                </a:solidFill>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0C2792C8-5B4E-4CB1-9064-92414E708A8F}"/>
              </a:ext>
            </a:extLst>
          </p:cNvPr>
          <p:cNvSpPr txBox="1">
            <a:spLocks noChangeArrowheads="1"/>
          </p:cNvSpPr>
          <p:nvPr/>
        </p:nvSpPr>
        <p:spPr bwMode="auto">
          <a:xfrm>
            <a:off x="468313" y="2349500"/>
            <a:ext cx="8567737" cy="409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500"/>
              </a:spcBef>
              <a:buClrTx/>
              <a:buFontTx/>
              <a:buNone/>
            </a:pPr>
            <a:r>
              <a:rPr lang="de-DE" altLang="de-DE" sz="4000" b="1">
                <a:solidFill>
                  <a:srgbClr val="000099"/>
                </a:solidFill>
                <a:latin typeface="Arial Black" panose="020B0A04020102020204" pitchFamily="34" charset="0"/>
              </a:rPr>
              <a:t>Warum  EU ? </a:t>
            </a:r>
          </a:p>
          <a:p>
            <a:pPr eaLnBrk="1" hangingPunct="1">
              <a:lnSpc>
                <a:spcPct val="110000"/>
              </a:lnSpc>
              <a:spcBef>
                <a:spcPts val="613"/>
              </a:spcBef>
              <a:buClrTx/>
              <a:buFontTx/>
              <a:buNone/>
            </a:pPr>
            <a:endParaRPr lang="de-DE" altLang="de-DE" sz="1400">
              <a:latin typeface="Calibri" panose="020F0502020204030204" pitchFamily="34" charset="0"/>
            </a:endParaRPr>
          </a:p>
          <a:p>
            <a:pPr eaLnBrk="1" hangingPunct="1">
              <a:lnSpc>
                <a:spcPct val="110000"/>
              </a:lnSpc>
              <a:spcBef>
                <a:spcPts val="1050"/>
              </a:spcBef>
              <a:buClrTx/>
              <a:buFontTx/>
              <a:buNone/>
            </a:pPr>
            <a:r>
              <a:rPr lang="de-DE" altLang="de-DE" sz="2400">
                <a:latin typeface="Calibri" panose="020F0502020204030204" pitchFamily="34" charset="0"/>
              </a:rPr>
              <a:t>Heute gibt es in vielen Ländern unterschiedliche Vorstellungen über den weiteren Weg der EU. Die Idee des Friedens ist in den Hintergrund gerückt und für viele Staaten und Bürger sind wirtschaftliche Aspekte zentraler.</a:t>
            </a:r>
          </a:p>
          <a:p>
            <a:pPr eaLnBrk="1" hangingPunct="1">
              <a:lnSpc>
                <a:spcPct val="110000"/>
              </a:lnSpc>
              <a:spcBef>
                <a:spcPts val="1050"/>
              </a:spcBef>
              <a:buClrTx/>
              <a:buFontTx/>
              <a:buNone/>
            </a:pPr>
            <a:r>
              <a:rPr lang="de-DE" altLang="de-DE" sz="2400">
                <a:latin typeface="Calibri" panose="020F0502020204030204" pitchFamily="34" charset="0"/>
              </a:rPr>
              <a:t>Die aktuellen Entwicklungen in und um Europa könnte diesen „Gründungsgedanken“ allerdings wieder in den Vordergrund bringen.</a:t>
            </a:r>
          </a:p>
        </p:txBody>
      </p:sp>
      <p:sp>
        <p:nvSpPr>
          <p:cNvPr id="41987" name="Text Box 2">
            <a:extLst>
              <a:ext uri="{FF2B5EF4-FFF2-40B4-BE49-F238E27FC236}">
                <a16:creationId xmlns:a16="http://schemas.microsoft.com/office/drawing/2014/main" id="{980E3758-6FFE-46E0-A160-D06713074EEE}"/>
              </a:ext>
            </a:extLst>
          </p:cNvPr>
          <p:cNvSpPr txBox="1">
            <a:spLocks noChangeArrowheads="1"/>
          </p:cNvSpPr>
          <p:nvPr/>
        </p:nvSpPr>
        <p:spPr bwMode="auto">
          <a:xfrm>
            <a:off x="4932363" y="357346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1989" name="Text Box 4">
            <a:extLst>
              <a:ext uri="{FF2B5EF4-FFF2-40B4-BE49-F238E27FC236}">
                <a16:creationId xmlns:a16="http://schemas.microsoft.com/office/drawing/2014/main" id="{AC561A20-53CB-4854-BDF4-56398A1F383F}"/>
              </a:ext>
            </a:extLst>
          </p:cNvPr>
          <p:cNvSpPr txBox="1">
            <a:spLocks noChangeArrowheads="1"/>
          </p:cNvSpPr>
          <p:nvPr/>
        </p:nvSpPr>
        <p:spPr bwMode="auto">
          <a:xfrm>
            <a:off x="468313" y="1181100"/>
            <a:ext cx="8424862" cy="855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342900" indent="-341313">
              <a:spcBef>
                <a:spcPts val="8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000">
                <a:solidFill>
                  <a:srgbClr val="000099"/>
                </a:solidFill>
                <a:latin typeface="Wingdings" panose="05000000000000000000" pitchFamily="2" charset="2"/>
              </a:rPr>
              <a:t></a:t>
            </a:r>
            <a:r>
              <a:rPr lang="de-DE" altLang="de-DE" sz="3000">
                <a:solidFill>
                  <a:srgbClr val="000099"/>
                </a:solidFill>
                <a:latin typeface="Calibri" panose="020F0502020204030204" pitchFamily="34" charset="0"/>
              </a:rPr>
              <a:t>  Geschichte Europas</a:t>
            </a:r>
            <a:r>
              <a:rPr lang="de-DE" altLang="de-DE" sz="2800">
                <a:solidFill>
                  <a:srgbClr val="000099"/>
                </a:solidFill>
              </a:rPr>
              <a:t>	</a:t>
            </a:r>
          </a:p>
          <a:p>
            <a:pPr eaLnBrk="1" hangingPunct="1">
              <a:spcBef>
                <a:spcPct val="0"/>
              </a:spcBef>
              <a:buClrTx/>
              <a:buFontTx/>
              <a:buNone/>
            </a:pPr>
            <a:r>
              <a:rPr lang="de-DE" altLang="de-DE" sz="2000" b="1"/>
              <a:t>			</a:t>
            </a:r>
          </a:p>
        </p:txBody>
      </p:sp>
      <p:pic>
        <p:nvPicPr>
          <p:cNvPr id="6" name="Bild 5"/>
          <p:cNvPicPr>
            <a:picLocks noChangeAspect="1"/>
          </p:cNvPicPr>
          <p:nvPr/>
        </p:nvPicPr>
        <p:blipFill>
          <a:blip r:embed="rId3"/>
          <a:stretch>
            <a:fillRect/>
          </a:stretch>
        </p:blipFill>
        <p:spPr>
          <a:xfrm>
            <a:off x="6228184" y="980728"/>
            <a:ext cx="2638053" cy="175320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a:extLst>
              <a:ext uri="{FF2B5EF4-FFF2-40B4-BE49-F238E27FC236}">
                <a16:creationId xmlns:a16="http://schemas.microsoft.com/office/drawing/2014/main" id="{59586557-AC8B-4F9B-B6AC-172CEC56961F}"/>
              </a:ext>
            </a:extLst>
          </p:cNvPr>
          <p:cNvSpPr txBox="1">
            <a:spLocks noChangeArrowheads="1"/>
          </p:cNvSpPr>
          <p:nvPr/>
        </p:nvSpPr>
        <p:spPr bwMode="auto">
          <a:xfrm>
            <a:off x="468313" y="2349500"/>
            <a:ext cx="8351837" cy="2451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marL="2235200" indent="-404813">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692400" indent="-404813"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3149600" indent="-404813"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606800" indent="-404813"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4064000" indent="-404813"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500"/>
              </a:spcBef>
              <a:buClrTx/>
              <a:buFontTx/>
              <a:buNone/>
            </a:pPr>
            <a:r>
              <a:rPr lang="de-DE" altLang="de-DE" sz="4000" b="1" dirty="0">
                <a:solidFill>
                  <a:srgbClr val="000099"/>
                </a:solidFill>
                <a:latin typeface="Arial Black" panose="020B0A04020102020204" pitchFamily="34" charset="0"/>
              </a:rPr>
              <a:t>Warum  EU ?</a:t>
            </a:r>
            <a:r>
              <a:rPr lang="de-DE" altLang="de-DE" sz="4000" b="1" dirty="0">
                <a:latin typeface="Arial Black" panose="020B0A04020102020204" pitchFamily="34" charset="0"/>
              </a:rPr>
              <a:t> </a:t>
            </a:r>
          </a:p>
          <a:p>
            <a:pPr eaLnBrk="1" hangingPunct="1">
              <a:spcBef>
                <a:spcPts val="175"/>
              </a:spcBef>
              <a:buClrTx/>
              <a:buFontTx/>
              <a:buNone/>
            </a:pPr>
            <a:endParaRPr lang="de-DE" altLang="de-DE" sz="1400" u="sng" dirty="0"/>
          </a:p>
          <a:p>
            <a:pPr eaLnBrk="1" hangingPunct="1">
              <a:spcBef>
                <a:spcPts val="375"/>
              </a:spcBef>
              <a:buClrTx/>
              <a:buFontTx/>
              <a:buNone/>
            </a:pPr>
            <a:r>
              <a:rPr lang="de-DE" altLang="de-DE" sz="3000" u="sng" dirty="0">
                <a:latin typeface="Calibri" panose="020F0502020204030204" pitchFamily="34" charset="0"/>
              </a:rPr>
              <a:t>Ursprünglich</a:t>
            </a:r>
            <a:r>
              <a:rPr lang="de-DE" altLang="de-DE" sz="3000" dirty="0">
                <a:latin typeface="Calibri" panose="020F0502020204030204" pitchFamily="34" charset="0"/>
              </a:rPr>
              <a:t>: Konsequenz aus 2. Weltkrieg – </a:t>
            </a:r>
          </a:p>
          <a:p>
            <a:pPr lvl="4" eaLnBrk="1" hangingPunct="1">
              <a:spcBef>
                <a:spcPts val="375"/>
              </a:spcBef>
              <a:buClrTx/>
              <a:buFontTx/>
              <a:buNone/>
            </a:pPr>
            <a:r>
              <a:rPr lang="de-DE" altLang="de-DE" sz="3000" dirty="0">
                <a:latin typeface="Calibri" panose="020F0502020204030204" pitchFamily="34" charset="0"/>
              </a:rPr>
              <a:t>    Frieden durch gemeinsame Politik</a:t>
            </a:r>
          </a:p>
          <a:p>
            <a:pPr eaLnBrk="1" hangingPunct="1">
              <a:spcBef>
                <a:spcPts val="375"/>
              </a:spcBef>
              <a:buClrTx/>
              <a:buFontTx/>
              <a:buNone/>
            </a:pPr>
            <a:endParaRPr lang="de-DE" altLang="de-DE" sz="3000" dirty="0">
              <a:latin typeface="Calibri" panose="020F0502020204030204" pitchFamily="34" charset="0"/>
            </a:endParaRPr>
          </a:p>
        </p:txBody>
      </p:sp>
      <p:sp>
        <p:nvSpPr>
          <p:cNvPr id="6147" name="Text Box 2">
            <a:extLst>
              <a:ext uri="{FF2B5EF4-FFF2-40B4-BE49-F238E27FC236}">
                <a16:creationId xmlns:a16="http://schemas.microsoft.com/office/drawing/2014/main" id="{DCDAF098-A00C-4A55-8E20-865828C62B57}"/>
              </a:ext>
            </a:extLst>
          </p:cNvPr>
          <p:cNvSpPr txBox="1">
            <a:spLocks noChangeArrowheads="1"/>
          </p:cNvSpPr>
          <p:nvPr/>
        </p:nvSpPr>
        <p:spPr bwMode="auto">
          <a:xfrm>
            <a:off x="4911725" y="359251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149" name="Text Box 4">
            <a:extLst>
              <a:ext uri="{FF2B5EF4-FFF2-40B4-BE49-F238E27FC236}">
                <a16:creationId xmlns:a16="http://schemas.microsoft.com/office/drawing/2014/main" id="{94821526-16F1-4C2B-A69D-96C4E384BA2B}"/>
              </a:ext>
            </a:extLst>
          </p:cNvPr>
          <p:cNvSpPr txBox="1">
            <a:spLocks noChangeArrowheads="1"/>
          </p:cNvSpPr>
          <p:nvPr/>
        </p:nvSpPr>
        <p:spPr bwMode="auto">
          <a:xfrm>
            <a:off x="395288" y="4349750"/>
            <a:ext cx="8351837" cy="15756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marL="2235200">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6924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3149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6068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40640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750"/>
              </a:spcBef>
              <a:buClrTx/>
              <a:buFontTx/>
              <a:buNone/>
            </a:pPr>
            <a:r>
              <a:rPr lang="de-DE" altLang="de-DE" sz="3000" u="sng" dirty="0">
                <a:latin typeface="Calibri" panose="020F0502020204030204" pitchFamily="34" charset="0"/>
              </a:rPr>
              <a:t>Gründungsmitglieder EGKS</a:t>
            </a:r>
            <a:r>
              <a:rPr lang="de-DE" altLang="de-DE" sz="3000" dirty="0">
                <a:latin typeface="Calibri" panose="020F0502020204030204" pitchFamily="34" charset="0"/>
              </a:rPr>
              <a:t>: </a:t>
            </a:r>
          </a:p>
          <a:p>
            <a:pPr eaLnBrk="1" hangingPunct="1">
              <a:spcBef>
                <a:spcPts val="750"/>
              </a:spcBef>
              <a:buClrTx/>
              <a:buFontTx/>
              <a:buNone/>
            </a:pPr>
            <a:r>
              <a:rPr lang="de-DE" altLang="de-DE" sz="3000" dirty="0">
                <a:latin typeface="Calibri" panose="020F0502020204030204" pitchFamily="34" charset="0"/>
              </a:rPr>
              <a:t>Belgien, Bundesrepublik Deutschland, Frankreich, Italien, Luxemburg und Niederlande</a:t>
            </a:r>
          </a:p>
        </p:txBody>
      </p:sp>
      <p:sp>
        <p:nvSpPr>
          <p:cNvPr id="6150" name="Text Box 5">
            <a:extLst>
              <a:ext uri="{FF2B5EF4-FFF2-40B4-BE49-F238E27FC236}">
                <a16:creationId xmlns:a16="http://schemas.microsoft.com/office/drawing/2014/main" id="{4C1081FB-A0EB-409A-B688-6DC4236D5995}"/>
              </a:ext>
            </a:extLst>
          </p:cNvPr>
          <p:cNvSpPr txBox="1">
            <a:spLocks noChangeArrowheads="1"/>
          </p:cNvSpPr>
          <p:nvPr/>
        </p:nvSpPr>
        <p:spPr bwMode="auto">
          <a:xfrm>
            <a:off x="468313" y="1181100"/>
            <a:ext cx="8424862" cy="855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342900" indent="-341313">
              <a:spcBef>
                <a:spcPts val="8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000">
                <a:solidFill>
                  <a:srgbClr val="000099"/>
                </a:solidFill>
                <a:latin typeface="Wingdings" panose="05000000000000000000" pitchFamily="2" charset="2"/>
              </a:rPr>
              <a:t></a:t>
            </a:r>
            <a:r>
              <a:rPr lang="de-DE" altLang="de-DE" sz="3000">
                <a:solidFill>
                  <a:srgbClr val="000099"/>
                </a:solidFill>
                <a:latin typeface="Calibri" panose="020F0502020204030204" pitchFamily="34" charset="0"/>
              </a:rPr>
              <a:t>  Geschichte Europas</a:t>
            </a:r>
            <a:r>
              <a:rPr lang="de-DE" altLang="de-DE" sz="2800">
                <a:solidFill>
                  <a:srgbClr val="000099"/>
                </a:solidFill>
              </a:rPr>
              <a:t>	</a:t>
            </a:r>
          </a:p>
          <a:p>
            <a:pPr eaLnBrk="1" hangingPunct="1">
              <a:spcBef>
                <a:spcPct val="0"/>
              </a:spcBef>
              <a:buClrTx/>
              <a:buFontTx/>
              <a:buNone/>
            </a:pPr>
            <a:r>
              <a:rPr lang="de-DE" altLang="de-DE" sz="2000" b="1"/>
              <a:t>			</a:t>
            </a:r>
          </a:p>
        </p:txBody>
      </p:sp>
      <p:pic>
        <p:nvPicPr>
          <p:cNvPr id="2" name="Bild 1"/>
          <p:cNvPicPr>
            <a:picLocks noChangeAspect="1"/>
          </p:cNvPicPr>
          <p:nvPr/>
        </p:nvPicPr>
        <p:blipFill>
          <a:blip r:embed="rId3"/>
          <a:stretch>
            <a:fillRect/>
          </a:stretch>
        </p:blipFill>
        <p:spPr>
          <a:xfrm>
            <a:off x="6156176" y="1052736"/>
            <a:ext cx="2627784" cy="1746381"/>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E2E6C328-817A-47D6-BA99-E06A0D252B23}"/>
              </a:ext>
            </a:extLst>
          </p:cNvPr>
          <p:cNvSpPr txBox="1">
            <a:spLocks noChangeArrowheads="1"/>
          </p:cNvSpPr>
          <p:nvPr/>
        </p:nvSpPr>
        <p:spPr bwMode="auto">
          <a:xfrm>
            <a:off x="468313" y="2349500"/>
            <a:ext cx="8567737" cy="3841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marL="1084263" indent="-342900">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lnSpc>
                <a:spcPct val="110000"/>
              </a:lnSpc>
              <a:spcBef>
                <a:spcPts val="1050"/>
              </a:spcBef>
              <a:buClrTx/>
              <a:buFontTx/>
              <a:buNone/>
            </a:pPr>
            <a:r>
              <a:rPr lang="de-DE" altLang="de-DE" sz="2400" dirty="0">
                <a:latin typeface="Calibri" panose="020F0502020204030204" pitchFamily="34" charset="0"/>
              </a:rPr>
              <a:t>Die EU wird derzeit in Frage gestellt:</a:t>
            </a:r>
          </a:p>
          <a:p>
            <a:pPr eaLnBrk="1" hangingPunct="1">
              <a:lnSpc>
                <a:spcPct val="110000"/>
              </a:lnSpc>
              <a:spcBef>
                <a:spcPts val="438"/>
              </a:spcBef>
              <a:buClrTx/>
              <a:buFontTx/>
              <a:buNone/>
            </a:pPr>
            <a:endParaRPr lang="de-DE" altLang="de-DE" sz="1000" dirty="0">
              <a:latin typeface="Calibri" panose="020F0502020204030204" pitchFamily="34" charset="0"/>
            </a:endParaRPr>
          </a:p>
          <a:p>
            <a:pPr lvl="1" eaLnBrk="1" hangingPunct="1">
              <a:lnSpc>
                <a:spcPct val="110000"/>
              </a:lnSpc>
              <a:spcBef>
                <a:spcPts val="875"/>
              </a:spcBef>
              <a:buFont typeface="Wingdings" panose="05000000000000000000" pitchFamily="2" charset="2"/>
              <a:buChar char=""/>
            </a:pPr>
            <a:r>
              <a:rPr lang="de-DE" altLang="de-DE" sz="2000" dirty="0">
                <a:latin typeface="Calibri" panose="020F0502020204030204" pitchFamily="34" charset="0"/>
              </a:rPr>
              <a:t>BREXIT</a:t>
            </a:r>
          </a:p>
          <a:p>
            <a:pPr lvl="1" eaLnBrk="1" hangingPunct="1">
              <a:lnSpc>
                <a:spcPct val="110000"/>
              </a:lnSpc>
              <a:spcBef>
                <a:spcPts val="875"/>
              </a:spcBef>
              <a:buFont typeface="Wingdings" panose="05000000000000000000" pitchFamily="2" charset="2"/>
              <a:buChar char=""/>
            </a:pPr>
            <a:r>
              <a:rPr lang="de-DE" altLang="de-DE" sz="2000" dirty="0">
                <a:latin typeface="Calibri" panose="020F0502020204030204" pitchFamily="34" charset="0"/>
              </a:rPr>
              <a:t>In ihren Grundwerten, durch nationale Interessen (z.B. Polen, Ungarn)</a:t>
            </a:r>
          </a:p>
          <a:p>
            <a:pPr lvl="1" eaLnBrk="1" hangingPunct="1">
              <a:lnSpc>
                <a:spcPct val="110000"/>
              </a:lnSpc>
              <a:spcBef>
                <a:spcPts val="875"/>
              </a:spcBef>
              <a:buFont typeface="Wingdings" panose="05000000000000000000" pitchFamily="2" charset="2"/>
              <a:buChar char=""/>
            </a:pPr>
            <a:r>
              <a:rPr lang="de-DE" altLang="de-DE" sz="2000" dirty="0">
                <a:latin typeface="Calibri" panose="020F0502020204030204" pitchFamily="34" charset="0"/>
              </a:rPr>
              <a:t>Politische Situation in der Türkei</a:t>
            </a:r>
          </a:p>
          <a:p>
            <a:pPr lvl="1" eaLnBrk="1" hangingPunct="1">
              <a:lnSpc>
                <a:spcPct val="110000"/>
              </a:lnSpc>
              <a:spcBef>
                <a:spcPts val="875"/>
              </a:spcBef>
              <a:buFont typeface="Wingdings" panose="05000000000000000000" pitchFamily="2" charset="2"/>
              <a:buChar char=""/>
            </a:pPr>
            <a:r>
              <a:rPr lang="de-DE" altLang="de-DE" sz="2000" dirty="0">
                <a:latin typeface="Calibri" panose="020F0502020204030204" pitchFamily="34" charset="0"/>
              </a:rPr>
              <a:t>In Ihrer Sicherheitspolitik, durch das zukünftige Verhältnis zur USA</a:t>
            </a:r>
          </a:p>
          <a:p>
            <a:pPr lvl="1" eaLnBrk="1" hangingPunct="1">
              <a:lnSpc>
                <a:spcPct val="110000"/>
              </a:lnSpc>
              <a:spcBef>
                <a:spcPts val="875"/>
              </a:spcBef>
              <a:buFont typeface="Wingdings" panose="05000000000000000000" pitchFamily="2" charset="2"/>
              <a:buChar char=""/>
            </a:pPr>
            <a:r>
              <a:rPr lang="de-DE" altLang="de-DE" sz="2000" dirty="0">
                <a:latin typeface="Calibri" panose="020F0502020204030204" pitchFamily="34" charset="0"/>
              </a:rPr>
              <a:t>Finanzkrise (z.B. Griechenland)</a:t>
            </a:r>
          </a:p>
          <a:p>
            <a:pPr lvl="1" eaLnBrk="1" hangingPunct="1">
              <a:lnSpc>
                <a:spcPct val="110000"/>
              </a:lnSpc>
              <a:spcBef>
                <a:spcPts val="875"/>
              </a:spcBef>
              <a:buFont typeface="Wingdings" panose="05000000000000000000" pitchFamily="2" charset="2"/>
              <a:buChar char=""/>
            </a:pPr>
            <a:r>
              <a:rPr lang="de-DE" altLang="de-DE" sz="2000" dirty="0">
                <a:latin typeface="Calibri" panose="020F0502020204030204" pitchFamily="34" charset="0"/>
              </a:rPr>
              <a:t>Krieg oder Frieden (Ukraine – Krise)</a:t>
            </a:r>
          </a:p>
          <a:p>
            <a:pPr lvl="1" eaLnBrk="1" hangingPunct="1">
              <a:lnSpc>
                <a:spcPct val="110000"/>
              </a:lnSpc>
              <a:spcBef>
                <a:spcPts val="875"/>
              </a:spcBef>
              <a:buFont typeface="Wingdings" panose="05000000000000000000" pitchFamily="2" charset="2"/>
              <a:buChar char=""/>
            </a:pPr>
            <a:r>
              <a:rPr lang="de-DE" altLang="de-DE" sz="2000" dirty="0">
                <a:latin typeface="Calibri" panose="020F0502020204030204" pitchFamily="34" charset="0"/>
              </a:rPr>
              <a:t>Flüchtlingskrise</a:t>
            </a:r>
          </a:p>
        </p:txBody>
      </p:sp>
      <p:sp>
        <p:nvSpPr>
          <p:cNvPr id="44035" name="Text Box 2">
            <a:extLst>
              <a:ext uri="{FF2B5EF4-FFF2-40B4-BE49-F238E27FC236}">
                <a16:creationId xmlns:a16="http://schemas.microsoft.com/office/drawing/2014/main" id="{71D221E7-DD25-4402-A809-B0CF21892614}"/>
              </a:ext>
            </a:extLst>
          </p:cNvPr>
          <p:cNvSpPr txBox="1">
            <a:spLocks noChangeArrowheads="1"/>
          </p:cNvSpPr>
          <p:nvPr/>
        </p:nvSpPr>
        <p:spPr bwMode="auto">
          <a:xfrm>
            <a:off x="4932363" y="357346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44036" name="Object 3">
            <a:extLst>
              <a:ext uri="{FF2B5EF4-FFF2-40B4-BE49-F238E27FC236}">
                <a16:creationId xmlns:a16="http://schemas.microsoft.com/office/drawing/2014/main" id="{1A047590-70E9-4DB6-BEBD-07AF0D6F5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1069975"/>
            <a:ext cx="2233612" cy="17827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4037" name="Text Box 4">
            <a:extLst>
              <a:ext uri="{FF2B5EF4-FFF2-40B4-BE49-F238E27FC236}">
                <a16:creationId xmlns:a16="http://schemas.microsoft.com/office/drawing/2014/main" id="{09795B9E-342C-4D35-B4C3-761C55970D55}"/>
              </a:ext>
            </a:extLst>
          </p:cNvPr>
          <p:cNvSpPr txBox="1">
            <a:spLocks noChangeArrowheads="1"/>
          </p:cNvSpPr>
          <p:nvPr/>
        </p:nvSpPr>
        <p:spPr bwMode="auto">
          <a:xfrm>
            <a:off x="468313" y="1181100"/>
            <a:ext cx="8424862" cy="992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342900" indent="-341313">
              <a:spcBef>
                <a:spcPts val="8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350"/>
              </a:spcBef>
              <a:buClrTx/>
              <a:buFontTx/>
              <a:buNone/>
            </a:pPr>
            <a:r>
              <a:rPr lang="de-DE" altLang="de-DE" sz="2800" b="1">
                <a:solidFill>
                  <a:srgbClr val="000099"/>
                </a:solidFill>
                <a:latin typeface="Arial Black" panose="020B0A04020102020204" pitchFamily="34" charset="0"/>
              </a:rPr>
              <a:t>Herausforderungen für die </a:t>
            </a:r>
          </a:p>
          <a:p>
            <a:pPr eaLnBrk="1" hangingPunct="1">
              <a:spcBef>
                <a:spcPts val="350"/>
              </a:spcBef>
              <a:buClrTx/>
              <a:buFontTx/>
              <a:buNone/>
            </a:pPr>
            <a:r>
              <a:rPr lang="de-DE" altLang="de-DE" sz="2800" b="1">
                <a:solidFill>
                  <a:srgbClr val="000099"/>
                </a:solidFill>
                <a:latin typeface="Arial Black" panose="020B0A04020102020204" pitchFamily="34" charset="0"/>
              </a:rPr>
              <a:t>Zukunft der EU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Grafik 1">
            <a:extLst>
              <a:ext uri="{FF2B5EF4-FFF2-40B4-BE49-F238E27FC236}">
                <a16:creationId xmlns:a16="http://schemas.microsoft.com/office/drawing/2014/main" id="{D1A5717F-06D2-46EE-BC73-CC1284F906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8012113"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Grafik 1">
            <a:extLst>
              <a:ext uri="{FF2B5EF4-FFF2-40B4-BE49-F238E27FC236}">
                <a16:creationId xmlns:a16="http://schemas.microsoft.com/office/drawing/2014/main" id="{5D0145B2-40DA-FF4A-8AF8-08B5278D849E}"/>
              </a:ext>
            </a:extLst>
          </p:cNvPr>
          <p:cNvPicPr>
            <a:picLocks noChangeAspect="1"/>
          </p:cNvPicPr>
          <p:nvPr/>
        </p:nvPicPr>
        <p:blipFill>
          <a:blip r:embed="rId3"/>
          <a:stretch>
            <a:fillRect/>
          </a:stretch>
        </p:blipFill>
        <p:spPr>
          <a:xfrm>
            <a:off x="379413" y="981075"/>
            <a:ext cx="8388350" cy="545242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9BD1DE2C-0C8E-46F3-88B0-D157ABA5BAB8}"/>
              </a:ext>
            </a:extLst>
          </p:cNvPr>
          <p:cNvSpPr>
            <a:spLocks noGrp="1" noChangeArrowheads="1"/>
          </p:cNvSpPr>
          <p:nvPr>
            <p:ph type="title"/>
          </p:nvPr>
        </p:nvSpPr>
        <p:spPr>
          <a:xfrm>
            <a:off x="63500" y="890588"/>
            <a:ext cx="8229600" cy="633412"/>
          </a:xfrm>
        </p:spPr>
        <p:txBody>
          <a:bodyPr lIns="90000" tIns="46800" rIns="90000" bIns="46800" anchor="t"/>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altLang="de-DE" sz="4000" dirty="0"/>
              <a:t>Ablauf</a:t>
            </a:r>
          </a:p>
        </p:txBody>
      </p:sp>
      <p:sp>
        <p:nvSpPr>
          <p:cNvPr id="49155" name="Rectangle 2">
            <a:extLst>
              <a:ext uri="{FF2B5EF4-FFF2-40B4-BE49-F238E27FC236}">
                <a16:creationId xmlns:a16="http://schemas.microsoft.com/office/drawing/2014/main" id="{A6774E58-404A-4705-B98A-E5E0635C6421}"/>
              </a:ext>
            </a:extLst>
          </p:cNvPr>
          <p:cNvSpPr>
            <a:spLocks noGrp="1" noChangeArrowheads="1"/>
          </p:cNvSpPr>
          <p:nvPr>
            <p:ph type="body" idx="1"/>
          </p:nvPr>
        </p:nvSpPr>
        <p:spPr>
          <a:xfrm>
            <a:off x="217488" y="1628800"/>
            <a:ext cx="8612188" cy="4525962"/>
          </a:xfrm>
        </p:spPr>
        <p:txBody>
          <a:bodyPr lIns="90000" tIns="46800" rIns="90000" bIns="46800"/>
          <a:lstStyle/>
          <a:p>
            <a:pPr marL="341313" indent="-341313">
              <a:spcBef>
                <a:spcPts val="5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altLang="de-DE" sz="2000" b="1" dirty="0"/>
              <a:t>Arbeit in </a:t>
            </a:r>
            <a:r>
              <a:rPr lang="de-DE" altLang="de-DE" sz="2000" b="1" dirty="0" err="1"/>
              <a:t>Ländegruppen</a:t>
            </a:r>
            <a:r>
              <a:rPr lang="de-DE" altLang="de-DE" sz="2000" dirty="0"/>
              <a:t> (10 Min)</a:t>
            </a:r>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a:p>
            <a:pPr marL="341313" indent="-341313">
              <a:spcBef>
                <a:spcPts val="5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altLang="de-DE" sz="2000" b="1" dirty="0"/>
              <a:t>Plenum: Statement zur Flüchtlingspolitik von einem/ einer Sprecher/in jeder Ländergruppe</a:t>
            </a:r>
            <a:r>
              <a:rPr lang="de-DE" altLang="de-DE" sz="2000" dirty="0"/>
              <a:t> (6 x 2 Minuten = 12 Minuten)</a:t>
            </a:r>
          </a:p>
          <a:p>
            <a:pPr marL="341313" indent="-341313">
              <a:spcBef>
                <a:spcPts val="5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altLang="de-DE" sz="2000" b="1" dirty="0"/>
              <a:t>Arbeit in gemischten Ländergruppen</a:t>
            </a:r>
            <a:r>
              <a:rPr lang="de-DE" altLang="de-DE" sz="2000" dirty="0"/>
              <a:t> (30 Minuten)</a:t>
            </a:r>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a:p>
            <a:pPr marL="341313" indent="-341313">
              <a:spcBef>
                <a:spcPts val="5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altLang="de-DE" sz="2000" b="1" dirty="0"/>
              <a:t>Plenum: Präsentation und Diskussion der Ergebnisse</a:t>
            </a:r>
            <a:r>
              <a:rPr lang="de-DE" altLang="de-DE" sz="2000" dirty="0"/>
              <a:t> (20 Minuten)</a:t>
            </a:r>
          </a:p>
          <a:p>
            <a:pPr marL="341313" indent="-341313">
              <a:spcBef>
                <a:spcPts val="500"/>
              </a:spcBef>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de-DE" altLang="de-DE" sz="2000" dirty="0"/>
          </a:p>
        </p:txBody>
      </p:sp>
      <p:sp>
        <p:nvSpPr>
          <p:cNvPr id="49156" name="AutoShape 3">
            <a:extLst>
              <a:ext uri="{FF2B5EF4-FFF2-40B4-BE49-F238E27FC236}">
                <a16:creationId xmlns:a16="http://schemas.microsoft.com/office/drawing/2014/main" id="{C75096CF-6219-4A97-B5CE-211AE898B106}"/>
              </a:ext>
            </a:extLst>
          </p:cNvPr>
          <p:cNvSpPr>
            <a:spLocks noChangeAspect="1" noChangeArrowheads="1"/>
          </p:cNvSpPr>
          <p:nvPr/>
        </p:nvSpPr>
        <p:spPr bwMode="auto">
          <a:xfrm>
            <a:off x="-252413" y="-387350"/>
            <a:ext cx="304801" cy="3048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49157" name="Picture 4">
            <a:extLst>
              <a:ext uri="{FF2B5EF4-FFF2-40B4-BE49-F238E27FC236}">
                <a16:creationId xmlns:a16="http://schemas.microsoft.com/office/drawing/2014/main" id="{270E8AAC-1561-4EB8-B9A2-2F82BDDE8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2058988"/>
            <a:ext cx="677862" cy="4619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60" name="Picture 7">
            <a:extLst>
              <a:ext uri="{FF2B5EF4-FFF2-40B4-BE49-F238E27FC236}">
                <a16:creationId xmlns:a16="http://schemas.microsoft.com/office/drawing/2014/main" id="{DEB7508D-4FC4-490F-A4CE-B797FD15F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473" y="2058988"/>
            <a:ext cx="774700" cy="5175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63" name="Picture 10">
            <a:extLst>
              <a:ext uri="{FF2B5EF4-FFF2-40B4-BE49-F238E27FC236}">
                <a16:creationId xmlns:a16="http://schemas.microsoft.com/office/drawing/2014/main" id="{119C088E-B7D5-4815-A79E-25FABE9B0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2274888"/>
            <a:ext cx="677862" cy="4619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64" name="Picture 11">
            <a:extLst>
              <a:ext uri="{FF2B5EF4-FFF2-40B4-BE49-F238E27FC236}">
                <a16:creationId xmlns:a16="http://schemas.microsoft.com/office/drawing/2014/main" id="{4E7131B8-2054-4F6D-B8CB-7C057B419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2490788"/>
            <a:ext cx="677862" cy="4619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65" name="Picture 12">
            <a:extLst>
              <a:ext uri="{FF2B5EF4-FFF2-40B4-BE49-F238E27FC236}">
                <a16:creationId xmlns:a16="http://schemas.microsoft.com/office/drawing/2014/main" id="{EF399450-5C7B-4FEC-BF85-884346718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8" y="2706688"/>
            <a:ext cx="677862" cy="4619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66" name="Picture 13">
            <a:extLst>
              <a:ext uri="{FF2B5EF4-FFF2-40B4-BE49-F238E27FC236}">
                <a16:creationId xmlns:a16="http://schemas.microsoft.com/office/drawing/2014/main" id="{C38D637F-9EA6-4D46-94F1-662075E93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2924175"/>
            <a:ext cx="677862" cy="4619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75" name="Picture 22">
            <a:extLst>
              <a:ext uri="{FF2B5EF4-FFF2-40B4-BE49-F238E27FC236}">
                <a16:creationId xmlns:a16="http://schemas.microsoft.com/office/drawing/2014/main" id="{F297E17C-3365-4BA8-AB97-BCA701418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117" y="2274093"/>
            <a:ext cx="774700" cy="5175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76" name="Picture 23">
            <a:extLst>
              <a:ext uri="{FF2B5EF4-FFF2-40B4-BE49-F238E27FC236}">
                <a16:creationId xmlns:a16="http://schemas.microsoft.com/office/drawing/2014/main" id="{1DA477A3-81D8-4003-A70F-42A22383C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088" y="2489993"/>
            <a:ext cx="774700" cy="5175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77" name="Picture 24">
            <a:extLst>
              <a:ext uri="{FF2B5EF4-FFF2-40B4-BE49-F238E27FC236}">
                <a16:creationId xmlns:a16="http://schemas.microsoft.com/office/drawing/2014/main" id="{F01C1952-71AA-4197-84A9-983D056DB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415" y="2706688"/>
            <a:ext cx="774700" cy="5175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178" name="Picture 25">
            <a:extLst>
              <a:ext uri="{FF2B5EF4-FFF2-40B4-BE49-F238E27FC236}">
                <a16:creationId xmlns:a16="http://schemas.microsoft.com/office/drawing/2014/main" id="{241828DF-3D3C-43FD-BD7F-F81C9AFBD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261" y="2896393"/>
            <a:ext cx="774700" cy="5175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211" name="Picture 58">
            <a:extLst>
              <a:ext uri="{FF2B5EF4-FFF2-40B4-BE49-F238E27FC236}">
                <a16:creationId xmlns:a16="http://schemas.microsoft.com/office/drawing/2014/main" id="{EE8DBADA-7230-42D1-9D86-05835A09D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4605338"/>
            <a:ext cx="533400" cy="3635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9214" name="Picture 61">
            <a:extLst>
              <a:ext uri="{FF2B5EF4-FFF2-40B4-BE49-F238E27FC236}">
                <a16:creationId xmlns:a16="http://schemas.microsoft.com/office/drawing/2014/main" id="{10CF48DE-E121-4149-8A63-84763047A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2866" y="5037763"/>
            <a:ext cx="558800" cy="3730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 name="Grafik 1">
            <a:extLst>
              <a:ext uri="{FF2B5EF4-FFF2-40B4-BE49-F238E27FC236}">
                <a16:creationId xmlns:a16="http://schemas.microsoft.com/office/drawing/2014/main" id="{822A5AB8-8A80-E748-921C-54AC795295FC}"/>
              </a:ext>
            </a:extLst>
          </p:cNvPr>
          <p:cNvPicPr>
            <a:picLocks noChangeAspect="1"/>
          </p:cNvPicPr>
          <p:nvPr/>
        </p:nvPicPr>
        <p:blipFill>
          <a:blip r:embed="rId7"/>
          <a:stretch>
            <a:fillRect/>
          </a:stretch>
        </p:blipFill>
        <p:spPr>
          <a:xfrm>
            <a:off x="6534150" y="5042742"/>
            <a:ext cx="541564" cy="361354"/>
          </a:xfrm>
          <a:prstGeom prst="rect">
            <a:avLst/>
          </a:prstGeom>
        </p:spPr>
      </p:pic>
      <p:pic>
        <p:nvPicPr>
          <p:cNvPr id="70" name="Grafik 69">
            <a:extLst>
              <a:ext uri="{FF2B5EF4-FFF2-40B4-BE49-F238E27FC236}">
                <a16:creationId xmlns:a16="http://schemas.microsoft.com/office/drawing/2014/main" id="{A5F20CF9-A817-4C4A-A2B0-7BB442196094}"/>
              </a:ext>
            </a:extLst>
          </p:cNvPr>
          <p:cNvPicPr>
            <a:picLocks noChangeAspect="1"/>
          </p:cNvPicPr>
          <p:nvPr/>
        </p:nvPicPr>
        <p:blipFill>
          <a:blip r:embed="rId7"/>
          <a:stretch>
            <a:fillRect/>
          </a:stretch>
        </p:blipFill>
        <p:spPr>
          <a:xfrm>
            <a:off x="1737098" y="2085510"/>
            <a:ext cx="702356" cy="468641"/>
          </a:xfrm>
          <a:prstGeom prst="rect">
            <a:avLst/>
          </a:prstGeom>
        </p:spPr>
      </p:pic>
      <p:pic>
        <p:nvPicPr>
          <p:cNvPr id="71" name="Grafik 70">
            <a:extLst>
              <a:ext uri="{FF2B5EF4-FFF2-40B4-BE49-F238E27FC236}">
                <a16:creationId xmlns:a16="http://schemas.microsoft.com/office/drawing/2014/main" id="{FD078BF6-E3B0-5A42-98A1-D8FE59846DA9}"/>
              </a:ext>
            </a:extLst>
          </p:cNvPr>
          <p:cNvPicPr>
            <a:picLocks noChangeAspect="1"/>
          </p:cNvPicPr>
          <p:nvPr/>
        </p:nvPicPr>
        <p:blipFill>
          <a:blip r:embed="rId7"/>
          <a:stretch>
            <a:fillRect/>
          </a:stretch>
        </p:blipFill>
        <p:spPr>
          <a:xfrm>
            <a:off x="1869706" y="2284607"/>
            <a:ext cx="702356" cy="468641"/>
          </a:xfrm>
          <a:prstGeom prst="rect">
            <a:avLst/>
          </a:prstGeom>
        </p:spPr>
      </p:pic>
      <p:pic>
        <p:nvPicPr>
          <p:cNvPr id="72" name="Grafik 71">
            <a:extLst>
              <a:ext uri="{FF2B5EF4-FFF2-40B4-BE49-F238E27FC236}">
                <a16:creationId xmlns:a16="http://schemas.microsoft.com/office/drawing/2014/main" id="{1581EF85-B7CC-D942-861F-118645192176}"/>
              </a:ext>
            </a:extLst>
          </p:cNvPr>
          <p:cNvPicPr>
            <a:picLocks noChangeAspect="1"/>
          </p:cNvPicPr>
          <p:nvPr/>
        </p:nvPicPr>
        <p:blipFill>
          <a:blip r:embed="rId7"/>
          <a:stretch>
            <a:fillRect/>
          </a:stretch>
        </p:blipFill>
        <p:spPr>
          <a:xfrm>
            <a:off x="2032878" y="2518927"/>
            <a:ext cx="702356" cy="468641"/>
          </a:xfrm>
          <a:prstGeom prst="rect">
            <a:avLst/>
          </a:prstGeom>
        </p:spPr>
      </p:pic>
      <p:pic>
        <p:nvPicPr>
          <p:cNvPr id="73" name="Grafik 72">
            <a:extLst>
              <a:ext uri="{FF2B5EF4-FFF2-40B4-BE49-F238E27FC236}">
                <a16:creationId xmlns:a16="http://schemas.microsoft.com/office/drawing/2014/main" id="{8D2F2388-E37D-6948-84BD-420CCAADDC3F}"/>
              </a:ext>
            </a:extLst>
          </p:cNvPr>
          <p:cNvPicPr>
            <a:picLocks noChangeAspect="1"/>
          </p:cNvPicPr>
          <p:nvPr/>
        </p:nvPicPr>
        <p:blipFill>
          <a:blip r:embed="rId7"/>
          <a:stretch>
            <a:fillRect/>
          </a:stretch>
        </p:blipFill>
        <p:spPr>
          <a:xfrm>
            <a:off x="2194803" y="2709651"/>
            <a:ext cx="702356" cy="468641"/>
          </a:xfrm>
          <a:prstGeom prst="rect">
            <a:avLst/>
          </a:prstGeom>
        </p:spPr>
      </p:pic>
      <p:pic>
        <p:nvPicPr>
          <p:cNvPr id="74" name="Grafik 73">
            <a:extLst>
              <a:ext uri="{FF2B5EF4-FFF2-40B4-BE49-F238E27FC236}">
                <a16:creationId xmlns:a16="http://schemas.microsoft.com/office/drawing/2014/main" id="{F6B9C3DC-71A3-EA49-8B51-14A16AA4CA74}"/>
              </a:ext>
            </a:extLst>
          </p:cNvPr>
          <p:cNvPicPr>
            <a:picLocks noChangeAspect="1"/>
          </p:cNvPicPr>
          <p:nvPr/>
        </p:nvPicPr>
        <p:blipFill>
          <a:blip r:embed="rId7"/>
          <a:stretch>
            <a:fillRect/>
          </a:stretch>
        </p:blipFill>
        <p:spPr>
          <a:xfrm>
            <a:off x="2373397" y="2909500"/>
            <a:ext cx="702356" cy="468641"/>
          </a:xfrm>
          <a:prstGeom prst="rect">
            <a:avLst/>
          </a:prstGeom>
        </p:spPr>
      </p:pic>
      <p:pic>
        <p:nvPicPr>
          <p:cNvPr id="5" name="Grafik 4">
            <a:extLst>
              <a:ext uri="{FF2B5EF4-FFF2-40B4-BE49-F238E27FC236}">
                <a16:creationId xmlns:a16="http://schemas.microsoft.com/office/drawing/2014/main" id="{2550DF06-9E67-BF4A-9040-7E8DAA21D535}"/>
              </a:ext>
            </a:extLst>
          </p:cNvPr>
          <p:cNvPicPr>
            <a:picLocks noChangeAspect="1"/>
          </p:cNvPicPr>
          <p:nvPr/>
        </p:nvPicPr>
        <p:blipFill>
          <a:blip r:embed="rId8"/>
          <a:stretch>
            <a:fillRect/>
          </a:stretch>
        </p:blipFill>
        <p:spPr>
          <a:xfrm>
            <a:off x="7161531" y="4583781"/>
            <a:ext cx="550135" cy="385094"/>
          </a:xfrm>
          <a:prstGeom prst="rect">
            <a:avLst/>
          </a:prstGeom>
        </p:spPr>
      </p:pic>
      <p:pic>
        <p:nvPicPr>
          <p:cNvPr id="87" name="Picture 58">
            <a:extLst>
              <a:ext uri="{FF2B5EF4-FFF2-40B4-BE49-F238E27FC236}">
                <a16:creationId xmlns:a16="http://schemas.microsoft.com/office/drawing/2014/main" id="{C3283A06-A469-B647-B13F-07DBCD42F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94" y="4601334"/>
            <a:ext cx="533400" cy="3635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8" name="Picture 61">
            <a:extLst>
              <a:ext uri="{FF2B5EF4-FFF2-40B4-BE49-F238E27FC236}">
                <a16:creationId xmlns:a16="http://schemas.microsoft.com/office/drawing/2014/main" id="{EEE16F43-3704-B045-8FCE-3BAFFF485C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310" y="5033759"/>
            <a:ext cx="558800" cy="3730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1" name="Grafik 90">
            <a:extLst>
              <a:ext uri="{FF2B5EF4-FFF2-40B4-BE49-F238E27FC236}">
                <a16:creationId xmlns:a16="http://schemas.microsoft.com/office/drawing/2014/main" id="{F02AB6AB-4A20-9B47-8A1F-24A051EBF2DB}"/>
              </a:ext>
            </a:extLst>
          </p:cNvPr>
          <p:cNvPicPr>
            <a:picLocks noChangeAspect="1"/>
          </p:cNvPicPr>
          <p:nvPr/>
        </p:nvPicPr>
        <p:blipFill>
          <a:blip r:embed="rId7"/>
          <a:stretch>
            <a:fillRect/>
          </a:stretch>
        </p:blipFill>
        <p:spPr>
          <a:xfrm>
            <a:off x="498594" y="5038738"/>
            <a:ext cx="541564" cy="361354"/>
          </a:xfrm>
          <a:prstGeom prst="rect">
            <a:avLst/>
          </a:prstGeom>
        </p:spPr>
      </p:pic>
      <p:pic>
        <p:nvPicPr>
          <p:cNvPr id="92" name="Grafik 91">
            <a:extLst>
              <a:ext uri="{FF2B5EF4-FFF2-40B4-BE49-F238E27FC236}">
                <a16:creationId xmlns:a16="http://schemas.microsoft.com/office/drawing/2014/main" id="{3CA470E9-8CDB-1C4A-9BB0-CE1433833F2F}"/>
              </a:ext>
            </a:extLst>
          </p:cNvPr>
          <p:cNvPicPr>
            <a:picLocks noChangeAspect="1"/>
          </p:cNvPicPr>
          <p:nvPr/>
        </p:nvPicPr>
        <p:blipFill>
          <a:blip r:embed="rId8"/>
          <a:stretch>
            <a:fillRect/>
          </a:stretch>
        </p:blipFill>
        <p:spPr>
          <a:xfrm>
            <a:off x="1125975" y="4579777"/>
            <a:ext cx="550135" cy="385094"/>
          </a:xfrm>
          <a:prstGeom prst="rect">
            <a:avLst/>
          </a:prstGeom>
        </p:spPr>
      </p:pic>
      <p:pic>
        <p:nvPicPr>
          <p:cNvPr id="93" name="Picture 58">
            <a:extLst>
              <a:ext uri="{FF2B5EF4-FFF2-40B4-BE49-F238E27FC236}">
                <a16:creationId xmlns:a16="http://schemas.microsoft.com/office/drawing/2014/main" id="{21715C02-A782-8342-916C-322C05D385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403" y="4579777"/>
            <a:ext cx="533400" cy="3635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4" name="Picture 61">
            <a:extLst>
              <a:ext uri="{FF2B5EF4-FFF2-40B4-BE49-F238E27FC236}">
                <a16:creationId xmlns:a16="http://schemas.microsoft.com/office/drawing/2014/main" id="{17D4567D-A850-2040-871B-B652065E1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9119" y="5012202"/>
            <a:ext cx="558800" cy="3730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7" name="Grafik 96">
            <a:extLst>
              <a:ext uri="{FF2B5EF4-FFF2-40B4-BE49-F238E27FC236}">
                <a16:creationId xmlns:a16="http://schemas.microsoft.com/office/drawing/2014/main" id="{234A4DCE-F00E-364D-BC4F-36C7CE5FC5C1}"/>
              </a:ext>
            </a:extLst>
          </p:cNvPr>
          <p:cNvPicPr>
            <a:picLocks noChangeAspect="1"/>
          </p:cNvPicPr>
          <p:nvPr/>
        </p:nvPicPr>
        <p:blipFill>
          <a:blip r:embed="rId7"/>
          <a:stretch>
            <a:fillRect/>
          </a:stretch>
        </p:blipFill>
        <p:spPr>
          <a:xfrm>
            <a:off x="1960403" y="5017181"/>
            <a:ext cx="541564" cy="361354"/>
          </a:xfrm>
          <a:prstGeom prst="rect">
            <a:avLst/>
          </a:prstGeom>
        </p:spPr>
      </p:pic>
      <p:pic>
        <p:nvPicPr>
          <p:cNvPr id="98" name="Grafik 97">
            <a:extLst>
              <a:ext uri="{FF2B5EF4-FFF2-40B4-BE49-F238E27FC236}">
                <a16:creationId xmlns:a16="http://schemas.microsoft.com/office/drawing/2014/main" id="{A4C6DACD-7E0A-A344-9E75-A4C01A29AFFB}"/>
              </a:ext>
            </a:extLst>
          </p:cNvPr>
          <p:cNvPicPr>
            <a:picLocks noChangeAspect="1"/>
          </p:cNvPicPr>
          <p:nvPr/>
        </p:nvPicPr>
        <p:blipFill>
          <a:blip r:embed="rId8"/>
          <a:stretch>
            <a:fillRect/>
          </a:stretch>
        </p:blipFill>
        <p:spPr>
          <a:xfrm>
            <a:off x="2587784" y="4558220"/>
            <a:ext cx="550135" cy="385094"/>
          </a:xfrm>
          <a:prstGeom prst="rect">
            <a:avLst/>
          </a:prstGeom>
        </p:spPr>
      </p:pic>
      <p:pic>
        <p:nvPicPr>
          <p:cNvPr id="99" name="Picture 58">
            <a:extLst>
              <a:ext uri="{FF2B5EF4-FFF2-40B4-BE49-F238E27FC236}">
                <a16:creationId xmlns:a16="http://schemas.microsoft.com/office/drawing/2014/main" id="{DEF56BAD-C054-A94A-A6E0-09E65F7EA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6" y="4579777"/>
            <a:ext cx="533400" cy="3635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0" name="Picture 61">
            <a:extLst>
              <a:ext uri="{FF2B5EF4-FFF2-40B4-BE49-F238E27FC236}">
                <a16:creationId xmlns:a16="http://schemas.microsoft.com/office/drawing/2014/main" id="{06EA1B2D-C94D-A748-8D07-2D54C4DC02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132" y="5012202"/>
            <a:ext cx="558800" cy="3730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3" name="Grafik 102">
            <a:extLst>
              <a:ext uri="{FF2B5EF4-FFF2-40B4-BE49-F238E27FC236}">
                <a16:creationId xmlns:a16="http://schemas.microsoft.com/office/drawing/2014/main" id="{0F4CC512-8D37-0742-886F-ADCB6EC960A1}"/>
              </a:ext>
            </a:extLst>
          </p:cNvPr>
          <p:cNvPicPr>
            <a:picLocks noChangeAspect="1"/>
          </p:cNvPicPr>
          <p:nvPr/>
        </p:nvPicPr>
        <p:blipFill>
          <a:blip r:embed="rId7"/>
          <a:stretch>
            <a:fillRect/>
          </a:stretch>
        </p:blipFill>
        <p:spPr>
          <a:xfrm>
            <a:off x="3429416" y="5017181"/>
            <a:ext cx="541564" cy="361354"/>
          </a:xfrm>
          <a:prstGeom prst="rect">
            <a:avLst/>
          </a:prstGeom>
        </p:spPr>
      </p:pic>
      <p:pic>
        <p:nvPicPr>
          <p:cNvPr id="104" name="Grafik 103">
            <a:extLst>
              <a:ext uri="{FF2B5EF4-FFF2-40B4-BE49-F238E27FC236}">
                <a16:creationId xmlns:a16="http://schemas.microsoft.com/office/drawing/2014/main" id="{CA8FD906-5846-5949-B19C-00D84FFDB607}"/>
              </a:ext>
            </a:extLst>
          </p:cNvPr>
          <p:cNvPicPr>
            <a:picLocks noChangeAspect="1"/>
          </p:cNvPicPr>
          <p:nvPr/>
        </p:nvPicPr>
        <p:blipFill>
          <a:blip r:embed="rId8"/>
          <a:stretch>
            <a:fillRect/>
          </a:stretch>
        </p:blipFill>
        <p:spPr>
          <a:xfrm>
            <a:off x="4056797" y="4558220"/>
            <a:ext cx="550135" cy="385094"/>
          </a:xfrm>
          <a:prstGeom prst="rect">
            <a:avLst/>
          </a:prstGeom>
        </p:spPr>
      </p:pic>
      <p:pic>
        <p:nvPicPr>
          <p:cNvPr id="105" name="Picture 58">
            <a:extLst>
              <a:ext uri="{FF2B5EF4-FFF2-40B4-BE49-F238E27FC236}">
                <a16:creationId xmlns:a16="http://schemas.microsoft.com/office/drawing/2014/main" id="{54DE1A49-1596-914E-83CC-113239BF3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388" y="4579777"/>
            <a:ext cx="533400" cy="3635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6" name="Picture 61">
            <a:extLst>
              <a:ext uri="{FF2B5EF4-FFF2-40B4-BE49-F238E27FC236}">
                <a16:creationId xmlns:a16="http://schemas.microsoft.com/office/drawing/2014/main" id="{D47278E1-E322-8547-8777-C717872EF1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2196" y="5037763"/>
            <a:ext cx="558800" cy="3730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9" name="Grafik 108">
            <a:extLst>
              <a:ext uri="{FF2B5EF4-FFF2-40B4-BE49-F238E27FC236}">
                <a16:creationId xmlns:a16="http://schemas.microsoft.com/office/drawing/2014/main" id="{8CDD48AA-3129-9B46-BED8-BE5C7CE8AAC1}"/>
              </a:ext>
            </a:extLst>
          </p:cNvPr>
          <p:cNvPicPr>
            <a:picLocks noChangeAspect="1"/>
          </p:cNvPicPr>
          <p:nvPr/>
        </p:nvPicPr>
        <p:blipFill>
          <a:blip r:embed="rId7"/>
          <a:stretch>
            <a:fillRect/>
          </a:stretch>
        </p:blipFill>
        <p:spPr>
          <a:xfrm>
            <a:off x="4998415" y="5029111"/>
            <a:ext cx="541564" cy="361354"/>
          </a:xfrm>
          <a:prstGeom prst="rect">
            <a:avLst/>
          </a:prstGeom>
        </p:spPr>
      </p:pic>
      <p:pic>
        <p:nvPicPr>
          <p:cNvPr id="110" name="Grafik 109">
            <a:extLst>
              <a:ext uri="{FF2B5EF4-FFF2-40B4-BE49-F238E27FC236}">
                <a16:creationId xmlns:a16="http://schemas.microsoft.com/office/drawing/2014/main" id="{921509D0-86BB-804E-8054-57F6D6A5856D}"/>
              </a:ext>
            </a:extLst>
          </p:cNvPr>
          <p:cNvPicPr>
            <a:picLocks noChangeAspect="1"/>
          </p:cNvPicPr>
          <p:nvPr/>
        </p:nvPicPr>
        <p:blipFill>
          <a:blip r:embed="rId8"/>
          <a:stretch>
            <a:fillRect/>
          </a:stretch>
        </p:blipFill>
        <p:spPr>
          <a:xfrm>
            <a:off x="5610861" y="4590555"/>
            <a:ext cx="550135" cy="385094"/>
          </a:xfrm>
          <a:prstGeom prst="rect">
            <a:avLst/>
          </a:prstGeom>
        </p:spPr>
      </p:pic>
      <p:pic>
        <p:nvPicPr>
          <p:cNvPr id="111" name="Grafik 110">
            <a:extLst>
              <a:ext uri="{FF2B5EF4-FFF2-40B4-BE49-F238E27FC236}">
                <a16:creationId xmlns:a16="http://schemas.microsoft.com/office/drawing/2014/main" id="{227BD34D-99E9-B144-BEF7-A3E0507C6FFF}"/>
              </a:ext>
            </a:extLst>
          </p:cNvPr>
          <p:cNvPicPr>
            <a:picLocks noChangeAspect="1"/>
          </p:cNvPicPr>
          <p:nvPr/>
        </p:nvPicPr>
        <p:blipFill>
          <a:blip r:embed="rId8"/>
          <a:stretch>
            <a:fillRect/>
          </a:stretch>
        </p:blipFill>
        <p:spPr>
          <a:xfrm>
            <a:off x="3005649" y="2082995"/>
            <a:ext cx="752475" cy="526732"/>
          </a:xfrm>
          <a:prstGeom prst="rect">
            <a:avLst/>
          </a:prstGeom>
        </p:spPr>
      </p:pic>
      <p:pic>
        <p:nvPicPr>
          <p:cNvPr id="112" name="Grafik 111">
            <a:extLst>
              <a:ext uri="{FF2B5EF4-FFF2-40B4-BE49-F238E27FC236}">
                <a16:creationId xmlns:a16="http://schemas.microsoft.com/office/drawing/2014/main" id="{9B23F24D-838F-6A4C-BFA7-13B494852B7D}"/>
              </a:ext>
            </a:extLst>
          </p:cNvPr>
          <p:cNvPicPr>
            <a:picLocks noChangeAspect="1"/>
          </p:cNvPicPr>
          <p:nvPr/>
        </p:nvPicPr>
        <p:blipFill>
          <a:blip r:embed="rId8"/>
          <a:stretch>
            <a:fillRect/>
          </a:stretch>
        </p:blipFill>
        <p:spPr>
          <a:xfrm>
            <a:off x="3183250" y="2284311"/>
            <a:ext cx="752475" cy="526732"/>
          </a:xfrm>
          <a:prstGeom prst="rect">
            <a:avLst/>
          </a:prstGeom>
        </p:spPr>
      </p:pic>
      <p:pic>
        <p:nvPicPr>
          <p:cNvPr id="113" name="Grafik 112">
            <a:extLst>
              <a:ext uri="{FF2B5EF4-FFF2-40B4-BE49-F238E27FC236}">
                <a16:creationId xmlns:a16="http://schemas.microsoft.com/office/drawing/2014/main" id="{950D66FB-B682-5D4C-9409-8E35A818C577}"/>
              </a:ext>
            </a:extLst>
          </p:cNvPr>
          <p:cNvPicPr>
            <a:picLocks noChangeAspect="1"/>
          </p:cNvPicPr>
          <p:nvPr/>
        </p:nvPicPr>
        <p:blipFill>
          <a:blip r:embed="rId8"/>
          <a:stretch>
            <a:fillRect/>
          </a:stretch>
        </p:blipFill>
        <p:spPr>
          <a:xfrm>
            <a:off x="3330746" y="2510964"/>
            <a:ext cx="752475" cy="526732"/>
          </a:xfrm>
          <a:prstGeom prst="rect">
            <a:avLst/>
          </a:prstGeom>
        </p:spPr>
      </p:pic>
      <p:pic>
        <p:nvPicPr>
          <p:cNvPr id="114" name="Grafik 113">
            <a:extLst>
              <a:ext uri="{FF2B5EF4-FFF2-40B4-BE49-F238E27FC236}">
                <a16:creationId xmlns:a16="http://schemas.microsoft.com/office/drawing/2014/main" id="{481ABEF8-FC14-8449-8E67-9E66EEDAC788}"/>
              </a:ext>
            </a:extLst>
          </p:cNvPr>
          <p:cNvPicPr>
            <a:picLocks noChangeAspect="1"/>
          </p:cNvPicPr>
          <p:nvPr/>
        </p:nvPicPr>
        <p:blipFill>
          <a:blip r:embed="rId8"/>
          <a:stretch>
            <a:fillRect/>
          </a:stretch>
        </p:blipFill>
        <p:spPr>
          <a:xfrm>
            <a:off x="3498455" y="2709651"/>
            <a:ext cx="752475" cy="526732"/>
          </a:xfrm>
          <a:prstGeom prst="rect">
            <a:avLst/>
          </a:prstGeom>
        </p:spPr>
      </p:pic>
      <p:pic>
        <p:nvPicPr>
          <p:cNvPr id="115" name="Grafik 114">
            <a:extLst>
              <a:ext uri="{FF2B5EF4-FFF2-40B4-BE49-F238E27FC236}">
                <a16:creationId xmlns:a16="http://schemas.microsoft.com/office/drawing/2014/main" id="{35156205-58B2-1640-B52D-19CD2684EEB2}"/>
              </a:ext>
            </a:extLst>
          </p:cNvPr>
          <p:cNvPicPr>
            <a:picLocks noChangeAspect="1"/>
          </p:cNvPicPr>
          <p:nvPr/>
        </p:nvPicPr>
        <p:blipFill>
          <a:blip r:embed="rId8"/>
          <a:stretch>
            <a:fillRect/>
          </a:stretch>
        </p:blipFill>
        <p:spPr>
          <a:xfrm>
            <a:off x="3678554" y="2863443"/>
            <a:ext cx="752475" cy="526732"/>
          </a:xfrm>
          <a:prstGeom prst="rect">
            <a:avLst/>
          </a:prstGeom>
        </p:spPr>
      </p:pic>
      <p:pic>
        <p:nvPicPr>
          <p:cNvPr id="8" name="Grafik 7">
            <a:extLst>
              <a:ext uri="{FF2B5EF4-FFF2-40B4-BE49-F238E27FC236}">
                <a16:creationId xmlns:a16="http://schemas.microsoft.com/office/drawing/2014/main" id="{AD7ACB42-B109-CD4B-82BF-474D33F23CDA}"/>
              </a:ext>
            </a:extLst>
          </p:cNvPr>
          <p:cNvPicPr>
            <a:picLocks noChangeAspect="1"/>
          </p:cNvPicPr>
          <p:nvPr/>
        </p:nvPicPr>
        <p:blipFill>
          <a:blip r:embed="rId9"/>
          <a:stretch>
            <a:fillRect/>
          </a:stretch>
        </p:blipFill>
        <p:spPr>
          <a:xfrm>
            <a:off x="1955397" y="5463932"/>
            <a:ext cx="556473" cy="370889"/>
          </a:xfrm>
          <a:prstGeom prst="rect">
            <a:avLst/>
          </a:prstGeom>
        </p:spPr>
      </p:pic>
      <p:pic>
        <p:nvPicPr>
          <p:cNvPr id="117" name="Grafik 116">
            <a:extLst>
              <a:ext uri="{FF2B5EF4-FFF2-40B4-BE49-F238E27FC236}">
                <a16:creationId xmlns:a16="http://schemas.microsoft.com/office/drawing/2014/main" id="{E813B7FA-34C3-5544-B48E-9B88361A45A8}"/>
              </a:ext>
            </a:extLst>
          </p:cNvPr>
          <p:cNvPicPr>
            <a:picLocks noChangeAspect="1"/>
          </p:cNvPicPr>
          <p:nvPr/>
        </p:nvPicPr>
        <p:blipFill>
          <a:blip r:embed="rId9"/>
          <a:stretch>
            <a:fillRect/>
          </a:stretch>
        </p:blipFill>
        <p:spPr>
          <a:xfrm>
            <a:off x="3413541" y="5463932"/>
            <a:ext cx="556473" cy="370889"/>
          </a:xfrm>
          <a:prstGeom prst="rect">
            <a:avLst/>
          </a:prstGeom>
        </p:spPr>
      </p:pic>
      <p:pic>
        <p:nvPicPr>
          <p:cNvPr id="118" name="Grafik 117">
            <a:extLst>
              <a:ext uri="{FF2B5EF4-FFF2-40B4-BE49-F238E27FC236}">
                <a16:creationId xmlns:a16="http://schemas.microsoft.com/office/drawing/2014/main" id="{832C8BFB-AF52-024B-A9C9-83D048C9BD56}"/>
              </a:ext>
            </a:extLst>
          </p:cNvPr>
          <p:cNvPicPr>
            <a:picLocks noChangeAspect="1"/>
          </p:cNvPicPr>
          <p:nvPr/>
        </p:nvPicPr>
        <p:blipFill>
          <a:blip r:embed="rId9"/>
          <a:stretch>
            <a:fillRect/>
          </a:stretch>
        </p:blipFill>
        <p:spPr>
          <a:xfrm>
            <a:off x="4998415" y="5465216"/>
            <a:ext cx="556473" cy="370889"/>
          </a:xfrm>
          <a:prstGeom prst="rect">
            <a:avLst/>
          </a:prstGeom>
        </p:spPr>
      </p:pic>
      <p:pic>
        <p:nvPicPr>
          <p:cNvPr id="119" name="Grafik 118">
            <a:extLst>
              <a:ext uri="{FF2B5EF4-FFF2-40B4-BE49-F238E27FC236}">
                <a16:creationId xmlns:a16="http://schemas.microsoft.com/office/drawing/2014/main" id="{748CF2B0-5030-AC4A-AFC6-D54D63D34A81}"/>
              </a:ext>
            </a:extLst>
          </p:cNvPr>
          <p:cNvPicPr>
            <a:picLocks noChangeAspect="1"/>
          </p:cNvPicPr>
          <p:nvPr/>
        </p:nvPicPr>
        <p:blipFill>
          <a:blip r:embed="rId9"/>
          <a:stretch>
            <a:fillRect/>
          </a:stretch>
        </p:blipFill>
        <p:spPr>
          <a:xfrm>
            <a:off x="6534150" y="5499312"/>
            <a:ext cx="556473" cy="370889"/>
          </a:xfrm>
          <a:prstGeom prst="rect">
            <a:avLst/>
          </a:prstGeom>
        </p:spPr>
      </p:pic>
      <p:pic>
        <p:nvPicPr>
          <p:cNvPr id="122" name="Grafik 121">
            <a:extLst>
              <a:ext uri="{FF2B5EF4-FFF2-40B4-BE49-F238E27FC236}">
                <a16:creationId xmlns:a16="http://schemas.microsoft.com/office/drawing/2014/main" id="{31FB9B7B-A9E7-5746-9EB1-8B9B28BE25D3}"/>
              </a:ext>
            </a:extLst>
          </p:cNvPr>
          <p:cNvPicPr>
            <a:picLocks noChangeAspect="1"/>
          </p:cNvPicPr>
          <p:nvPr/>
        </p:nvPicPr>
        <p:blipFill>
          <a:blip r:embed="rId9"/>
          <a:stretch>
            <a:fillRect/>
          </a:stretch>
        </p:blipFill>
        <p:spPr>
          <a:xfrm>
            <a:off x="487057" y="5476295"/>
            <a:ext cx="556473" cy="370889"/>
          </a:xfrm>
          <a:prstGeom prst="rect">
            <a:avLst/>
          </a:prstGeom>
        </p:spPr>
      </p:pic>
      <p:pic>
        <p:nvPicPr>
          <p:cNvPr id="123" name="Grafik 122">
            <a:extLst>
              <a:ext uri="{FF2B5EF4-FFF2-40B4-BE49-F238E27FC236}">
                <a16:creationId xmlns:a16="http://schemas.microsoft.com/office/drawing/2014/main" id="{1CC27301-5660-124F-A00B-9B03A5107D8F}"/>
              </a:ext>
            </a:extLst>
          </p:cNvPr>
          <p:cNvPicPr>
            <a:picLocks noChangeAspect="1"/>
          </p:cNvPicPr>
          <p:nvPr/>
        </p:nvPicPr>
        <p:blipFill>
          <a:blip r:embed="rId9"/>
          <a:stretch>
            <a:fillRect/>
          </a:stretch>
        </p:blipFill>
        <p:spPr>
          <a:xfrm>
            <a:off x="5853565" y="2083163"/>
            <a:ext cx="805034" cy="536555"/>
          </a:xfrm>
          <a:prstGeom prst="rect">
            <a:avLst/>
          </a:prstGeom>
        </p:spPr>
      </p:pic>
      <p:pic>
        <p:nvPicPr>
          <p:cNvPr id="124" name="Grafik 123">
            <a:extLst>
              <a:ext uri="{FF2B5EF4-FFF2-40B4-BE49-F238E27FC236}">
                <a16:creationId xmlns:a16="http://schemas.microsoft.com/office/drawing/2014/main" id="{D1D87CCE-0AB7-684C-B0CE-F3942F4E30B5}"/>
              </a:ext>
            </a:extLst>
          </p:cNvPr>
          <p:cNvPicPr>
            <a:picLocks noChangeAspect="1"/>
          </p:cNvPicPr>
          <p:nvPr/>
        </p:nvPicPr>
        <p:blipFill>
          <a:blip r:embed="rId9"/>
          <a:stretch>
            <a:fillRect/>
          </a:stretch>
        </p:blipFill>
        <p:spPr>
          <a:xfrm>
            <a:off x="6037946" y="2292880"/>
            <a:ext cx="805034" cy="536555"/>
          </a:xfrm>
          <a:prstGeom prst="rect">
            <a:avLst/>
          </a:prstGeom>
        </p:spPr>
      </p:pic>
      <p:pic>
        <p:nvPicPr>
          <p:cNvPr id="125" name="Grafik 124">
            <a:extLst>
              <a:ext uri="{FF2B5EF4-FFF2-40B4-BE49-F238E27FC236}">
                <a16:creationId xmlns:a16="http://schemas.microsoft.com/office/drawing/2014/main" id="{FF264E8B-47EB-FB44-A74F-20C7D98EE8F5}"/>
              </a:ext>
            </a:extLst>
          </p:cNvPr>
          <p:cNvPicPr>
            <a:picLocks noChangeAspect="1"/>
          </p:cNvPicPr>
          <p:nvPr/>
        </p:nvPicPr>
        <p:blipFill>
          <a:blip r:embed="rId9"/>
          <a:stretch>
            <a:fillRect/>
          </a:stretch>
        </p:blipFill>
        <p:spPr>
          <a:xfrm>
            <a:off x="6257660" y="2504242"/>
            <a:ext cx="805034" cy="536555"/>
          </a:xfrm>
          <a:prstGeom prst="rect">
            <a:avLst/>
          </a:prstGeom>
        </p:spPr>
      </p:pic>
      <p:pic>
        <p:nvPicPr>
          <p:cNvPr id="126" name="Grafik 125">
            <a:extLst>
              <a:ext uri="{FF2B5EF4-FFF2-40B4-BE49-F238E27FC236}">
                <a16:creationId xmlns:a16="http://schemas.microsoft.com/office/drawing/2014/main" id="{3E1D53E0-46D8-6A48-BABC-BAA162D80551}"/>
              </a:ext>
            </a:extLst>
          </p:cNvPr>
          <p:cNvPicPr>
            <a:picLocks noChangeAspect="1"/>
          </p:cNvPicPr>
          <p:nvPr/>
        </p:nvPicPr>
        <p:blipFill>
          <a:blip r:embed="rId9"/>
          <a:stretch>
            <a:fillRect/>
          </a:stretch>
        </p:blipFill>
        <p:spPr>
          <a:xfrm>
            <a:off x="6494506" y="2708938"/>
            <a:ext cx="805034" cy="536555"/>
          </a:xfrm>
          <a:prstGeom prst="rect">
            <a:avLst/>
          </a:prstGeom>
        </p:spPr>
      </p:pic>
      <p:pic>
        <p:nvPicPr>
          <p:cNvPr id="127" name="Grafik 126">
            <a:extLst>
              <a:ext uri="{FF2B5EF4-FFF2-40B4-BE49-F238E27FC236}">
                <a16:creationId xmlns:a16="http://schemas.microsoft.com/office/drawing/2014/main" id="{9591B5E7-F677-0C4D-9275-0B062BDC42CF}"/>
              </a:ext>
            </a:extLst>
          </p:cNvPr>
          <p:cNvPicPr>
            <a:picLocks noChangeAspect="1"/>
          </p:cNvPicPr>
          <p:nvPr/>
        </p:nvPicPr>
        <p:blipFill>
          <a:blip r:embed="rId9"/>
          <a:stretch>
            <a:fillRect/>
          </a:stretch>
        </p:blipFill>
        <p:spPr>
          <a:xfrm>
            <a:off x="6719463" y="2930116"/>
            <a:ext cx="805034" cy="536555"/>
          </a:xfrm>
          <a:prstGeom prst="rect">
            <a:avLst/>
          </a:prstGeom>
        </p:spPr>
      </p:pic>
      <p:pic>
        <p:nvPicPr>
          <p:cNvPr id="11" name="Grafik 10">
            <a:extLst>
              <a:ext uri="{FF2B5EF4-FFF2-40B4-BE49-F238E27FC236}">
                <a16:creationId xmlns:a16="http://schemas.microsoft.com/office/drawing/2014/main" id="{D19A3D72-CB33-C84B-8A1A-E85C7EADFE46}"/>
              </a:ext>
            </a:extLst>
          </p:cNvPr>
          <p:cNvPicPr>
            <a:picLocks noChangeAspect="1"/>
          </p:cNvPicPr>
          <p:nvPr/>
        </p:nvPicPr>
        <p:blipFill>
          <a:blip r:embed="rId10"/>
          <a:stretch>
            <a:fillRect/>
          </a:stretch>
        </p:blipFill>
        <p:spPr>
          <a:xfrm>
            <a:off x="7161531" y="5494337"/>
            <a:ext cx="550135" cy="387718"/>
          </a:xfrm>
          <a:prstGeom prst="rect">
            <a:avLst/>
          </a:prstGeom>
        </p:spPr>
      </p:pic>
      <p:pic>
        <p:nvPicPr>
          <p:cNvPr id="129" name="Grafik 128">
            <a:extLst>
              <a:ext uri="{FF2B5EF4-FFF2-40B4-BE49-F238E27FC236}">
                <a16:creationId xmlns:a16="http://schemas.microsoft.com/office/drawing/2014/main" id="{86ED912C-C428-AA40-8F94-6EBB4B809290}"/>
              </a:ext>
            </a:extLst>
          </p:cNvPr>
          <p:cNvPicPr>
            <a:picLocks noChangeAspect="1"/>
          </p:cNvPicPr>
          <p:nvPr/>
        </p:nvPicPr>
        <p:blipFill>
          <a:blip r:embed="rId10"/>
          <a:stretch>
            <a:fillRect/>
          </a:stretch>
        </p:blipFill>
        <p:spPr>
          <a:xfrm>
            <a:off x="5606528" y="5467880"/>
            <a:ext cx="550135" cy="387718"/>
          </a:xfrm>
          <a:prstGeom prst="rect">
            <a:avLst/>
          </a:prstGeom>
        </p:spPr>
      </p:pic>
      <p:pic>
        <p:nvPicPr>
          <p:cNvPr id="130" name="Grafik 129">
            <a:extLst>
              <a:ext uri="{FF2B5EF4-FFF2-40B4-BE49-F238E27FC236}">
                <a16:creationId xmlns:a16="http://schemas.microsoft.com/office/drawing/2014/main" id="{7CE28E18-C433-2147-BEDE-B80F776B77BD}"/>
              </a:ext>
            </a:extLst>
          </p:cNvPr>
          <p:cNvPicPr>
            <a:picLocks noChangeAspect="1"/>
          </p:cNvPicPr>
          <p:nvPr/>
        </p:nvPicPr>
        <p:blipFill>
          <a:blip r:embed="rId10"/>
          <a:stretch>
            <a:fillRect/>
          </a:stretch>
        </p:blipFill>
        <p:spPr>
          <a:xfrm>
            <a:off x="4052464" y="5444652"/>
            <a:ext cx="550135" cy="387718"/>
          </a:xfrm>
          <a:prstGeom prst="rect">
            <a:avLst/>
          </a:prstGeom>
        </p:spPr>
      </p:pic>
      <p:pic>
        <p:nvPicPr>
          <p:cNvPr id="131" name="Grafik 130">
            <a:extLst>
              <a:ext uri="{FF2B5EF4-FFF2-40B4-BE49-F238E27FC236}">
                <a16:creationId xmlns:a16="http://schemas.microsoft.com/office/drawing/2014/main" id="{DAD13A68-813F-4040-B5D1-E1E2239C229F}"/>
              </a:ext>
            </a:extLst>
          </p:cNvPr>
          <p:cNvPicPr>
            <a:picLocks noChangeAspect="1"/>
          </p:cNvPicPr>
          <p:nvPr/>
        </p:nvPicPr>
        <p:blipFill>
          <a:blip r:embed="rId10"/>
          <a:stretch>
            <a:fillRect/>
          </a:stretch>
        </p:blipFill>
        <p:spPr>
          <a:xfrm>
            <a:off x="2587784" y="5455072"/>
            <a:ext cx="550135" cy="387718"/>
          </a:xfrm>
          <a:prstGeom prst="rect">
            <a:avLst/>
          </a:prstGeom>
        </p:spPr>
      </p:pic>
      <p:pic>
        <p:nvPicPr>
          <p:cNvPr id="132" name="Grafik 131">
            <a:extLst>
              <a:ext uri="{FF2B5EF4-FFF2-40B4-BE49-F238E27FC236}">
                <a16:creationId xmlns:a16="http://schemas.microsoft.com/office/drawing/2014/main" id="{8B48DB03-15FF-064C-9CBB-38925D645269}"/>
              </a:ext>
            </a:extLst>
          </p:cNvPr>
          <p:cNvPicPr>
            <a:picLocks noChangeAspect="1"/>
          </p:cNvPicPr>
          <p:nvPr/>
        </p:nvPicPr>
        <p:blipFill>
          <a:blip r:embed="rId10"/>
          <a:stretch>
            <a:fillRect/>
          </a:stretch>
        </p:blipFill>
        <p:spPr>
          <a:xfrm>
            <a:off x="1120905" y="5475709"/>
            <a:ext cx="550135" cy="387718"/>
          </a:xfrm>
          <a:prstGeom prst="rect">
            <a:avLst/>
          </a:prstGeom>
        </p:spPr>
      </p:pic>
      <p:pic>
        <p:nvPicPr>
          <p:cNvPr id="133" name="Grafik 132">
            <a:extLst>
              <a:ext uri="{FF2B5EF4-FFF2-40B4-BE49-F238E27FC236}">
                <a16:creationId xmlns:a16="http://schemas.microsoft.com/office/drawing/2014/main" id="{EE9A2C45-DC9C-A54D-B9FF-018F90936CE1}"/>
              </a:ext>
            </a:extLst>
          </p:cNvPr>
          <p:cNvPicPr>
            <a:picLocks noChangeAspect="1"/>
          </p:cNvPicPr>
          <p:nvPr/>
        </p:nvPicPr>
        <p:blipFill>
          <a:blip r:embed="rId10"/>
          <a:stretch>
            <a:fillRect/>
          </a:stretch>
        </p:blipFill>
        <p:spPr>
          <a:xfrm>
            <a:off x="7432266" y="2058988"/>
            <a:ext cx="757573" cy="533914"/>
          </a:xfrm>
          <a:prstGeom prst="rect">
            <a:avLst/>
          </a:prstGeom>
        </p:spPr>
      </p:pic>
      <p:pic>
        <p:nvPicPr>
          <p:cNvPr id="134" name="Grafik 133">
            <a:extLst>
              <a:ext uri="{FF2B5EF4-FFF2-40B4-BE49-F238E27FC236}">
                <a16:creationId xmlns:a16="http://schemas.microsoft.com/office/drawing/2014/main" id="{2D053D80-CD04-1549-8F6E-02854B28CA25}"/>
              </a:ext>
            </a:extLst>
          </p:cNvPr>
          <p:cNvPicPr>
            <a:picLocks noChangeAspect="1"/>
          </p:cNvPicPr>
          <p:nvPr/>
        </p:nvPicPr>
        <p:blipFill>
          <a:blip r:embed="rId10"/>
          <a:stretch>
            <a:fillRect/>
          </a:stretch>
        </p:blipFill>
        <p:spPr>
          <a:xfrm>
            <a:off x="7596307" y="2293726"/>
            <a:ext cx="757573" cy="533914"/>
          </a:xfrm>
          <a:prstGeom prst="rect">
            <a:avLst/>
          </a:prstGeom>
        </p:spPr>
      </p:pic>
      <p:pic>
        <p:nvPicPr>
          <p:cNvPr id="135" name="Grafik 134">
            <a:extLst>
              <a:ext uri="{FF2B5EF4-FFF2-40B4-BE49-F238E27FC236}">
                <a16:creationId xmlns:a16="http://schemas.microsoft.com/office/drawing/2014/main" id="{48A8244D-B351-5C46-9F01-DD95DB313485}"/>
              </a:ext>
            </a:extLst>
          </p:cNvPr>
          <p:cNvPicPr>
            <a:picLocks noChangeAspect="1"/>
          </p:cNvPicPr>
          <p:nvPr/>
        </p:nvPicPr>
        <p:blipFill>
          <a:blip r:embed="rId10"/>
          <a:stretch>
            <a:fillRect/>
          </a:stretch>
        </p:blipFill>
        <p:spPr>
          <a:xfrm>
            <a:off x="7822187" y="2518927"/>
            <a:ext cx="757573" cy="533914"/>
          </a:xfrm>
          <a:prstGeom prst="rect">
            <a:avLst/>
          </a:prstGeom>
        </p:spPr>
      </p:pic>
      <p:pic>
        <p:nvPicPr>
          <p:cNvPr id="136" name="Grafik 135">
            <a:extLst>
              <a:ext uri="{FF2B5EF4-FFF2-40B4-BE49-F238E27FC236}">
                <a16:creationId xmlns:a16="http://schemas.microsoft.com/office/drawing/2014/main" id="{4D91CE8A-EA01-0F49-AD5E-3B55A4ECE5A3}"/>
              </a:ext>
            </a:extLst>
          </p:cNvPr>
          <p:cNvPicPr>
            <a:picLocks noChangeAspect="1"/>
          </p:cNvPicPr>
          <p:nvPr/>
        </p:nvPicPr>
        <p:blipFill>
          <a:blip r:embed="rId10"/>
          <a:stretch>
            <a:fillRect/>
          </a:stretch>
        </p:blipFill>
        <p:spPr>
          <a:xfrm>
            <a:off x="8015934" y="2766663"/>
            <a:ext cx="757573" cy="533914"/>
          </a:xfrm>
          <a:prstGeom prst="rect">
            <a:avLst/>
          </a:prstGeom>
        </p:spPr>
      </p:pic>
      <p:pic>
        <p:nvPicPr>
          <p:cNvPr id="137" name="Grafik 136">
            <a:extLst>
              <a:ext uri="{FF2B5EF4-FFF2-40B4-BE49-F238E27FC236}">
                <a16:creationId xmlns:a16="http://schemas.microsoft.com/office/drawing/2014/main" id="{EEF44747-B0CC-A44A-85FA-CCBCAA41BD92}"/>
              </a:ext>
            </a:extLst>
          </p:cNvPr>
          <p:cNvPicPr>
            <a:picLocks noChangeAspect="1"/>
          </p:cNvPicPr>
          <p:nvPr/>
        </p:nvPicPr>
        <p:blipFill>
          <a:blip r:embed="rId10"/>
          <a:stretch>
            <a:fillRect/>
          </a:stretch>
        </p:blipFill>
        <p:spPr>
          <a:xfrm>
            <a:off x="8195952" y="2978536"/>
            <a:ext cx="757573" cy="53391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0BF9048F-E6C4-4003-AF70-C44993D3A34B}"/>
              </a:ext>
            </a:extLst>
          </p:cNvPr>
          <p:cNvSpPr>
            <a:spLocks noGrp="1"/>
          </p:cNvSpPr>
          <p:nvPr>
            <p:ph idx="1"/>
          </p:nvPr>
        </p:nvSpPr>
        <p:spPr>
          <a:xfrm>
            <a:off x="468313" y="1628775"/>
            <a:ext cx="8229600" cy="4525963"/>
          </a:xfrm>
        </p:spPr>
        <p:txBody>
          <a:bodyPr/>
          <a:lstStyle/>
          <a:p>
            <a:pPr marL="0" indent="0">
              <a:buFontTx/>
              <a:buNone/>
              <a:defRPr/>
            </a:pPr>
            <a:r>
              <a:rPr lang="de-DE" sz="2400" dirty="0"/>
              <a:t>Problem der EU: </a:t>
            </a:r>
            <a:r>
              <a:rPr lang="de-DE" sz="2400" dirty="0">
                <a:sym typeface="Wingdings" panose="05000000000000000000" pitchFamily="2" charset="2"/>
              </a:rPr>
              <a:t>Zwischenstaatlicher Verteilungskonflikt</a:t>
            </a:r>
          </a:p>
          <a:p>
            <a:pPr>
              <a:buFont typeface="Wingdings" panose="05000000000000000000" pitchFamily="2" charset="2"/>
              <a:buChar char="à"/>
              <a:defRPr/>
            </a:pPr>
            <a:endParaRPr lang="de-DE" sz="2400" dirty="0">
              <a:sym typeface="Wingdings" panose="05000000000000000000" pitchFamily="2" charset="2"/>
            </a:endParaRPr>
          </a:p>
          <a:p>
            <a:pPr marL="457200" indent="-457200">
              <a:buFontTx/>
              <a:buAutoNum type="arabicPeriod"/>
              <a:defRPr/>
            </a:pPr>
            <a:r>
              <a:rPr lang="de-DE" sz="2000" dirty="0">
                <a:sym typeface="Wingdings" panose="05000000000000000000" pitchFamily="2" charset="2"/>
              </a:rPr>
              <a:t>Frontstaaten: Meeresanrainer, Erstaufnahmeländer (z.B. Italien, Griechenland)</a:t>
            </a:r>
          </a:p>
          <a:p>
            <a:pPr marL="457200" indent="-457200">
              <a:buFontTx/>
              <a:buAutoNum type="arabicPeriod"/>
              <a:defRPr/>
            </a:pPr>
            <a:r>
              <a:rPr lang="de-DE" sz="2000" dirty="0">
                <a:sym typeface="Wingdings" panose="05000000000000000000" pitchFamily="2" charset="2"/>
              </a:rPr>
              <a:t>Zielstaaten: attraktive Asylbedingungen (z.B. Deutschland, Schweden)</a:t>
            </a:r>
          </a:p>
          <a:p>
            <a:pPr marL="457200" indent="-457200">
              <a:buFontTx/>
              <a:buAutoNum type="arabicPeriod"/>
              <a:defRPr/>
            </a:pPr>
            <a:r>
              <a:rPr lang="de-DE" sz="2000" dirty="0">
                <a:sym typeface="Wingdings" panose="05000000000000000000" pitchFamily="2" charset="2"/>
              </a:rPr>
              <a:t>Transitstaaten: auf der Route zu Zielstaaten, unattraktive Asylbedingungen (z.B. Ungarn)</a:t>
            </a:r>
          </a:p>
          <a:p>
            <a:pPr marL="457200" indent="-457200">
              <a:buFontTx/>
              <a:buAutoNum type="arabicPeriod"/>
              <a:defRPr/>
            </a:pPr>
            <a:r>
              <a:rPr lang="de-DE" sz="2000" dirty="0">
                <a:sym typeface="Wingdings" panose="05000000000000000000" pitchFamily="2" charset="2"/>
              </a:rPr>
              <a:t>Randstaaten: abseits der Route (z.B. Estland)</a:t>
            </a:r>
          </a:p>
          <a:p>
            <a:pPr marL="457200" indent="-457200">
              <a:buFontTx/>
              <a:buAutoNum type="arabicPeriod"/>
              <a:defRPr/>
            </a:pPr>
            <a:endParaRPr lang="de-DE" sz="2400" dirty="0"/>
          </a:p>
          <a:p>
            <a:pPr>
              <a:defRPr/>
            </a:pPr>
            <a:endParaRPr lang="de-DE"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784E17E-34AC-489A-9B83-799ADE3582E4}"/>
              </a:ext>
            </a:extLst>
          </p:cNvPr>
          <p:cNvSpPr>
            <a:spLocks noGrp="1"/>
          </p:cNvSpPr>
          <p:nvPr>
            <p:ph idx="1"/>
          </p:nvPr>
        </p:nvSpPr>
        <p:spPr>
          <a:xfrm>
            <a:off x="323850" y="1341438"/>
            <a:ext cx="8361363" cy="4787900"/>
          </a:xfrm>
        </p:spPr>
        <p:txBody>
          <a:bodyPr/>
          <a:lstStyle/>
          <a:p>
            <a:pPr>
              <a:defRPr/>
            </a:pPr>
            <a:r>
              <a:rPr lang="de-DE" sz="2000" u="sng" dirty="0"/>
              <a:t>Verhandlungssituation</a:t>
            </a:r>
          </a:p>
          <a:p>
            <a:pPr>
              <a:defRPr/>
            </a:pPr>
            <a:endParaRPr lang="de-DE" sz="2000" u="sng" dirty="0"/>
          </a:p>
          <a:p>
            <a:pPr>
              <a:defRPr/>
            </a:pPr>
            <a:r>
              <a:rPr lang="de-DE" sz="2000" dirty="0"/>
              <a:t>Verhandlungsmacht</a:t>
            </a:r>
          </a:p>
          <a:p>
            <a:pPr marL="457200" indent="-457200">
              <a:buFont typeface="Times New Roman" panose="02020603050405020304" pitchFamily="18" charset="0"/>
              <a:buAutoNum type="arabicPeriod"/>
              <a:defRPr/>
            </a:pPr>
            <a:r>
              <a:rPr lang="de-DE" sz="2000" dirty="0"/>
              <a:t>Randstaaten: nicht betroffen, Status Quo Kosten = 0</a:t>
            </a:r>
          </a:p>
          <a:p>
            <a:pPr marL="457200" indent="-457200">
              <a:buFont typeface="Times New Roman" panose="02020603050405020304" pitchFamily="18" charset="0"/>
              <a:buAutoNum type="arabicPeriod"/>
              <a:defRPr/>
            </a:pPr>
            <a:r>
              <a:rPr lang="de-DE" sz="2000" dirty="0"/>
              <a:t>Transitstaaten: Status Quo Kosten &lt; Veränderungskosten</a:t>
            </a:r>
          </a:p>
          <a:p>
            <a:pPr marL="457200" indent="-457200">
              <a:buFont typeface="Times New Roman" panose="02020603050405020304" pitchFamily="18" charset="0"/>
              <a:buAutoNum type="arabicPeriod"/>
              <a:defRPr/>
            </a:pPr>
            <a:r>
              <a:rPr lang="de-DE" sz="2000" dirty="0"/>
              <a:t>Frontstaaten: Status Quo Kosten &gt; Veränderungskosten</a:t>
            </a:r>
          </a:p>
          <a:p>
            <a:pPr marL="457200" indent="-457200">
              <a:buFont typeface="Times New Roman" panose="02020603050405020304" pitchFamily="18" charset="0"/>
              <a:buAutoNum type="arabicPeriod"/>
              <a:defRPr/>
            </a:pPr>
            <a:r>
              <a:rPr lang="de-DE" sz="2000" dirty="0"/>
              <a:t>Zielstaaten: Veränderungskosten = 0 oder Status Quo &gt; Veränderungskosten</a:t>
            </a:r>
          </a:p>
          <a:p>
            <a:pPr marL="0" indent="0">
              <a:defRPr/>
            </a:pPr>
            <a:endParaRPr lang="de-DE" sz="2000" dirty="0"/>
          </a:p>
          <a:p>
            <a:pPr marL="0" indent="0">
              <a:defRPr/>
            </a:pPr>
            <a:r>
              <a:rPr lang="de-DE" sz="2000" dirty="0">
                <a:sym typeface="Wingdings" panose="05000000000000000000" pitchFamily="2" charset="2"/>
              </a:rPr>
              <a:t> Keine gemeinsamen Interessen, keine Kooperation</a:t>
            </a:r>
            <a:endParaRPr lang="de-DE" sz="2000" dirty="0"/>
          </a:p>
          <a:p>
            <a:pPr>
              <a:buFont typeface="Wingdings" panose="05000000000000000000" pitchFamily="2" charset="2"/>
              <a:buChar char="à"/>
              <a:defRPr/>
            </a:pPr>
            <a:r>
              <a:rPr lang="de-DE" sz="2000" dirty="0">
                <a:sym typeface="Wingdings" panose="05000000000000000000" pitchFamily="2" charset="2"/>
              </a:rPr>
              <a:t>Verschärft durch Politisierung</a:t>
            </a:r>
          </a:p>
          <a:p>
            <a:pPr>
              <a:buFont typeface="Wingdings" panose="05000000000000000000" pitchFamily="2" charset="2"/>
              <a:buChar char="à"/>
              <a:defRPr/>
            </a:pPr>
            <a:r>
              <a:rPr lang="de-DE" sz="2000" dirty="0">
                <a:sym typeface="Wingdings" panose="05000000000000000000" pitchFamily="2" charset="2"/>
              </a:rPr>
              <a:t>Hohe moralische Kosten</a:t>
            </a:r>
            <a:endParaRPr lang="de-DE"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1C9DEFB7-2E39-4731-BD2F-DC3DB89ABD97}"/>
              </a:ext>
            </a:extLst>
          </p:cNvPr>
          <p:cNvSpPr>
            <a:spLocks noGrp="1"/>
          </p:cNvSpPr>
          <p:nvPr>
            <p:ph idx="1"/>
          </p:nvPr>
        </p:nvSpPr>
        <p:spPr>
          <a:xfrm>
            <a:off x="457200" y="1600200"/>
            <a:ext cx="8229600" cy="4525963"/>
          </a:xfrm>
        </p:spPr>
        <p:txBody>
          <a:bodyPr/>
          <a:lstStyle/>
          <a:p>
            <a:pPr marL="0" indent="0">
              <a:buFontTx/>
              <a:buNone/>
              <a:defRPr/>
            </a:pPr>
            <a:r>
              <a:rPr lang="de-DE" sz="2800" dirty="0"/>
              <a:t>Verhandlungsergebnisse</a:t>
            </a:r>
          </a:p>
          <a:p>
            <a:pPr>
              <a:buFont typeface="Arial" panose="020B0604020202020204" pitchFamily="34" charset="0"/>
              <a:buChar char="•"/>
              <a:defRPr/>
            </a:pPr>
            <a:r>
              <a:rPr lang="de-DE" sz="2000" dirty="0"/>
              <a:t>Umverteilung scheitert</a:t>
            </a:r>
          </a:p>
          <a:p>
            <a:pPr>
              <a:buFont typeface="Arial" panose="020B0604020202020204" pitchFamily="34" charset="0"/>
              <a:buChar char="•"/>
              <a:defRPr/>
            </a:pPr>
            <a:r>
              <a:rPr lang="de-DE" sz="2000" dirty="0"/>
              <a:t>keine Veränderung des </a:t>
            </a:r>
            <a:r>
              <a:rPr lang="de-DE" sz="2000" dirty="0" err="1"/>
              <a:t>Ankunftslandsprinzips</a:t>
            </a:r>
            <a:endParaRPr lang="de-DE" sz="2000" dirty="0"/>
          </a:p>
          <a:p>
            <a:pPr>
              <a:buFont typeface="Arial" panose="020B0604020202020204" pitchFamily="34" charset="0"/>
              <a:buChar char="•"/>
              <a:defRPr/>
            </a:pPr>
            <a:r>
              <a:rPr lang="de-DE" sz="2000" dirty="0"/>
              <a:t>keine Quotenregelung</a:t>
            </a:r>
          </a:p>
          <a:p>
            <a:pPr>
              <a:defRPr/>
            </a:pPr>
            <a:endParaRPr lang="de-DE" sz="2000" dirty="0"/>
          </a:p>
          <a:p>
            <a:pPr>
              <a:defRPr/>
            </a:pPr>
            <a:r>
              <a:rPr lang="de-DE" sz="2400" dirty="0"/>
              <a:t>Reaktion der Zielstaaten: Selbsthilfe</a:t>
            </a:r>
          </a:p>
          <a:p>
            <a:pPr marL="800100" lvl="1" indent="-342900">
              <a:buFont typeface="Arial" panose="020B0604020202020204" pitchFamily="34" charset="0"/>
              <a:buChar char="•"/>
              <a:defRPr/>
            </a:pPr>
            <a:r>
              <a:rPr lang="de-DE" sz="2000" dirty="0"/>
              <a:t>Attraktivität verringern</a:t>
            </a:r>
            <a:r>
              <a:rPr lang="de-DE" sz="2000" dirty="0">
                <a:sym typeface="Wingdings" panose="05000000000000000000" pitchFamily="2" charset="2"/>
              </a:rPr>
              <a:t> Asylrecht verschärfen, Abschiebungen</a:t>
            </a:r>
          </a:p>
          <a:p>
            <a:pPr marL="800100" lvl="1" indent="-342900">
              <a:buFont typeface="Arial" panose="020B0604020202020204" pitchFamily="34" charset="0"/>
              <a:buChar char="•"/>
              <a:defRPr/>
            </a:pPr>
            <a:r>
              <a:rPr lang="de-DE" sz="2000" dirty="0">
                <a:sym typeface="Wingdings" panose="05000000000000000000" pitchFamily="2" charset="2"/>
              </a:rPr>
              <a:t>Sanktionen an unsolidarische EU-Staaten </a:t>
            </a:r>
          </a:p>
          <a:p>
            <a:pPr marL="800100" lvl="1" indent="-342900">
              <a:buFont typeface="Arial" panose="020B0604020202020204" pitchFamily="34" charset="0"/>
              <a:buChar char="•"/>
              <a:defRPr/>
            </a:pPr>
            <a:r>
              <a:rPr lang="de-DE" sz="2000" dirty="0">
                <a:sym typeface="Wingdings" panose="05000000000000000000" pitchFamily="2" charset="2"/>
              </a:rPr>
              <a:t>Abschottung: Grenzkontrollen und Grenzzäune</a:t>
            </a:r>
          </a:p>
          <a:p>
            <a:pPr marL="800100" lvl="1" indent="-342900">
              <a:buFont typeface="Arial" panose="020B0604020202020204" pitchFamily="34" charset="0"/>
              <a:buChar char="•"/>
              <a:defRPr/>
            </a:pPr>
            <a:r>
              <a:rPr lang="de-DE" sz="2000" dirty="0">
                <a:sym typeface="Wingdings" panose="05000000000000000000" pitchFamily="2" charset="2"/>
              </a:rPr>
              <a:t>EU-Außenstaate bezahlen: Türkei Abkommen, Afrika-Diplomatie, Unterstützung der Frontstaaten</a:t>
            </a:r>
            <a:endParaRPr lang="de-DE"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A581E87-AB8A-49E8-AD8C-D41814CF44B2}"/>
              </a:ext>
            </a:extLst>
          </p:cNvPr>
          <p:cNvSpPr>
            <a:spLocks noGrp="1"/>
          </p:cNvSpPr>
          <p:nvPr>
            <p:ph idx="1"/>
          </p:nvPr>
        </p:nvSpPr>
        <p:spPr>
          <a:xfrm>
            <a:off x="457200" y="1628775"/>
            <a:ext cx="8228013" cy="4524375"/>
          </a:xfrm>
        </p:spPr>
        <p:txBody>
          <a:bodyPr/>
          <a:lstStyle/>
          <a:p>
            <a:pPr>
              <a:defRPr/>
            </a:pPr>
            <a:endParaRPr lang="de-DE" b="1" dirty="0"/>
          </a:p>
          <a:p>
            <a:pPr>
              <a:defRPr/>
            </a:pPr>
            <a:endParaRPr lang="de-DE" b="1" dirty="0"/>
          </a:p>
          <a:p>
            <a:pPr>
              <a:defRPr/>
            </a:pPr>
            <a:endParaRPr lang="de-DE" b="1" dirty="0"/>
          </a:p>
          <a:p>
            <a:pPr>
              <a:defRPr/>
            </a:pPr>
            <a:r>
              <a:rPr lang="de-DE" b="1" dirty="0"/>
              <a:t>				ABER – Was denkt Ihr?</a:t>
            </a:r>
            <a:endParaRPr lang="de-DE" dirty="0"/>
          </a:p>
          <a:p>
            <a:pPr>
              <a:defRPr/>
            </a:pPr>
            <a:endParaRPr lang="de-D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a:extLst>
              <a:ext uri="{FF2B5EF4-FFF2-40B4-BE49-F238E27FC236}">
                <a16:creationId xmlns:a16="http://schemas.microsoft.com/office/drawing/2014/main" id="{37654526-F8C5-4BB5-9C23-E276D906A164}"/>
              </a:ext>
            </a:extLst>
          </p:cNvPr>
          <p:cNvSpPr>
            <a:spLocks noGrp="1"/>
          </p:cNvSpPr>
          <p:nvPr>
            <p:ph type="title"/>
          </p:nvPr>
        </p:nvSpPr>
        <p:spPr/>
        <p:txBody>
          <a:bodyPr/>
          <a:lstStyle/>
          <a:p>
            <a:br>
              <a:rPr lang="de-DE" altLang="de-DE" sz="2400"/>
            </a:br>
            <a:r>
              <a:rPr lang="de-DE" altLang="de-DE" sz="2400"/>
              <a:t>Zehn-Punkte-Plan zur Eindämmung der Migration aus Afrika</a:t>
            </a:r>
          </a:p>
        </p:txBody>
      </p:sp>
      <p:sp>
        <p:nvSpPr>
          <p:cNvPr id="54275" name="Inhaltsplatzhalter 2">
            <a:extLst>
              <a:ext uri="{FF2B5EF4-FFF2-40B4-BE49-F238E27FC236}">
                <a16:creationId xmlns:a16="http://schemas.microsoft.com/office/drawing/2014/main" id="{19910E84-0F97-49BE-8683-6DA8F982060B}"/>
              </a:ext>
            </a:extLst>
          </p:cNvPr>
          <p:cNvSpPr>
            <a:spLocks noGrp="1"/>
          </p:cNvSpPr>
          <p:nvPr>
            <p:ph idx="1"/>
          </p:nvPr>
        </p:nvSpPr>
        <p:spPr>
          <a:xfrm>
            <a:off x="457200" y="1425575"/>
            <a:ext cx="8228013" cy="4524375"/>
          </a:xfrm>
        </p:spPr>
        <p:txBody>
          <a:bodyPr/>
          <a:lstStyle/>
          <a:p>
            <a:r>
              <a:rPr lang="de-DE" altLang="de-DE" sz="1600"/>
              <a:t>1. Unterstützung für libysche Küstenwache (Ausbildung, Ausrüstung)</a:t>
            </a:r>
          </a:p>
          <a:p>
            <a:r>
              <a:rPr lang="de-DE" altLang="de-DE" sz="1600"/>
              <a:t>2. Geschäftsmodell der Schleuserbanden zerstören</a:t>
            </a:r>
          </a:p>
          <a:p>
            <a:r>
              <a:rPr lang="de-DE" altLang="de-DE" sz="1600"/>
              <a:t>3. Unterstützung von lokalen libyschen Gemeinschaften, die Migranten aufnehmen</a:t>
            </a:r>
          </a:p>
          <a:p>
            <a:r>
              <a:rPr lang="de-DE" altLang="de-DE" sz="1600"/>
              <a:t> 4. Aufbau von sicheren und angemessenen Aufnahmeeinrichtungen in Libyen </a:t>
            </a:r>
          </a:p>
          <a:p>
            <a:r>
              <a:rPr lang="de-DE" altLang="de-DE" sz="1600"/>
              <a:t>5. Förderung von Projekten, die Migranten dazu bringen sollen, freiwillig in ihre Heimatländer zurückzukehren (IOM)</a:t>
            </a:r>
          </a:p>
          <a:p>
            <a:r>
              <a:rPr lang="de-DE" altLang="de-DE" sz="1600"/>
              <a:t>6. Ausbau von Informationskampagnen, die über die Gefahren der illegalen Migration aufklären</a:t>
            </a:r>
          </a:p>
          <a:p>
            <a:r>
              <a:rPr lang="de-DE" altLang="de-DE" sz="1600"/>
              <a:t>7. Förderung von Projekten, die wieder eine bessere Kontrolle der Grenzen zwischen Libyen und seinen Nachbarländern ermöglichen</a:t>
            </a:r>
          </a:p>
          <a:p>
            <a:r>
              <a:rPr lang="de-DE" altLang="de-DE" sz="1600"/>
              <a:t>8. Überwachung möglicher Alternativrouten</a:t>
            </a:r>
          </a:p>
          <a:p>
            <a:r>
              <a:rPr lang="de-DE" altLang="de-DE" sz="1600"/>
              <a:t>9. Unterstützung von bilateralen Initiativen, die positive Entwicklungen in Libyen anstoßen sollen</a:t>
            </a:r>
          </a:p>
          <a:p>
            <a:r>
              <a:rPr lang="de-DE" altLang="de-DE" sz="1600"/>
              <a:t>10. Engere Zusammenarbeit mit den Nachbarstaaten Libyens - auch mit dem Ziel, nicht schutzbedürftige Menschen dorthin zurückschicken zu können</a:t>
            </a:r>
          </a:p>
          <a:p>
            <a:endParaRPr lang="de-DE" altLang="de-DE" sz="1600"/>
          </a:p>
          <a:p>
            <a:endParaRPr lang="de-DE" altLang="de-D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7F907-DD60-4B64-BE1D-D5A384A6ADED}"/>
              </a:ext>
            </a:extLst>
          </p:cNvPr>
          <p:cNvSpPr>
            <a:spLocks noGrp="1"/>
          </p:cNvSpPr>
          <p:nvPr>
            <p:ph type="title"/>
          </p:nvPr>
        </p:nvSpPr>
        <p:spPr>
          <a:xfrm>
            <a:off x="163053" y="1124744"/>
            <a:ext cx="8228013" cy="435322"/>
          </a:xfrm>
        </p:spPr>
        <p:txBody>
          <a:bodyPr/>
          <a:lstStyle/>
          <a:p>
            <a:pPr algn="l"/>
            <a:r>
              <a:rPr lang="de-DE" sz="2000" dirty="0"/>
              <a:t>Beispiel für Afrika Diplomatie: Libyen</a:t>
            </a:r>
          </a:p>
        </p:txBody>
      </p:sp>
      <p:sp>
        <p:nvSpPr>
          <p:cNvPr id="3" name="Inhaltsplatzhalter 2">
            <a:extLst>
              <a:ext uri="{FF2B5EF4-FFF2-40B4-BE49-F238E27FC236}">
                <a16:creationId xmlns:a16="http://schemas.microsoft.com/office/drawing/2014/main" id="{A2993D6F-7730-4025-AD8E-DFCE3124C8D6}"/>
              </a:ext>
            </a:extLst>
          </p:cNvPr>
          <p:cNvSpPr>
            <a:spLocks noGrp="1"/>
          </p:cNvSpPr>
          <p:nvPr>
            <p:ph idx="1"/>
          </p:nvPr>
        </p:nvSpPr>
        <p:spPr>
          <a:xfrm>
            <a:off x="132465" y="1735890"/>
            <a:ext cx="5472608" cy="4524375"/>
          </a:xfrm>
        </p:spPr>
        <p:txBody>
          <a:bodyPr/>
          <a:lstStyle/>
          <a:p>
            <a:pPr>
              <a:buFont typeface="Arial" panose="020B0604020202020204" pitchFamily="34" charset="0"/>
              <a:buChar char="•"/>
            </a:pPr>
            <a:r>
              <a:rPr lang="de-DE" sz="1800" dirty="0"/>
              <a:t>Bürgerkrieg  seit dem Sturz des früheren Machthabers Muammar al-Gaddafi.</a:t>
            </a:r>
          </a:p>
          <a:p>
            <a:pPr>
              <a:buFont typeface="Arial" panose="020B0604020202020204" pitchFamily="34" charset="0"/>
              <a:buChar char="•"/>
            </a:pPr>
            <a:r>
              <a:rPr lang="de-DE" sz="1800" dirty="0"/>
              <a:t>Insgesamt drei Regierungen und unzählige Milizen </a:t>
            </a:r>
          </a:p>
          <a:p>
            <a:pPr>
              <a:buFont typeface="Arial" panose="020B0604020202020204" pitchFamily="34" charset="0"/>
              <a:buChar char="•"/>
            </a:pPr>
            <a:r>
              <a:rPr lang="de-DE" sz="1800" dirty="0"/>
              <a:t>Libyen ist Transitland für Flüchtlinge aus mehreren afrikanischen Ländern v. a. Guinea, Senegal, Mali, Niger, Nigeria und Gambia</a:t>
            </a:r>
          </a:p>
          <a:p>
            <a:pPr>
              <a:buFont typeface="Arial" panose="020B0604020202020204" pitchFamily="34" charset="0"/>
              <a:buChar char="•"/>
            </a:pPr>
            <a:r>
              <a:rPr lang="de-DE" sz="1800" dirty="0"/>
              <a:t>Sklavenhandel mit Flüchtlingen (ein Mensch kostet1.200 libysche Pfund, 337 Euro)</a:t>
            </a:r>
          </a:p>
        </p:txBody>
      </p:sp>
      <p:pic>
        <p:nvPicPr>
          <p:cNvPr id="5" name="Grafik 4" descr="Ein Bild, das Text, Karte enthält.&#10;&#10;Mit sehr hoher Zuverlässigkeit generierte Beschreibung">
            <a:extLst>
              <a:ext uri="{FF2B5EF4-FFF2-40B4-BE49-F238E27FC236}">
                <a16:creationId xmlns:a16="http://schemas.microsoft.com/office/drawing/2014/main" id="{4F78C43D-58C0-4288-9180-1BE5122DD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980728"/>
            <a:ext cx="2968787" cy="5328592"/>
          </a:xfrm>
          <a:prstGeom prst="rect">
            <a:avLst/>
          </a:prstGeom>
        </p:spPr>
      </p:pic>
      <p:sp>
        <p:nvSpPr>
          <p:cNvPr id="4" name="Textfeld 3">
            <a:extLst>
              <a:ext uri="{FF2B5EF4-FFF2-40B4-BE49-F238E27FC236}">
                <a16:creationId xmlns:a16="http://schemas.microsoft.com/office/drawing/2014/main" id="{CD93F4FD-29C0-6B42-9B88-02712C7ADDC3}"/>
              </a:ext>
            </a:extLst>
          </p:cNvPr>
          <p:cNvSpPr txBox="1"/>
          <p:nvPr/>
        </p:nvSpPr>
        <p:spPr>
          <a:xfrm>
            <a:off x="7668344" y="6247295"/>
            <a:ext cx="1647955" cy="276999"/>
          </a:xfrm>
          <a:prstGeom prst="rect">
            <a:avLst/>
          </a:prstGeom>
          <a:noFill/>
        </p:spPr>
        <p:txBody>
          <a:bodyPr wrap="square" rtlCol="0">
            <a:spAutoFit/>
          </a:bodyPr>
          <a:lstStyle/>
          <a:p>
            <a:r>
              <a:rPr lang="de-DE" sz="1200" dirty="0">
                <a:solidFill>
                  <a:schemeClr val="tx1"/>
                </a:solidFill>
              </a:rPr>
              <a:t>Stand 19.09.2017</a:t>
            </a:r>
          </a:p>
        </p:txBody>
      </p:sp>
    </p:spTree>
    <p:extLst>
      <p:ext uri="{BB962C8B-B14F-4D97-AF65-F5344CB8AC3E}">
        <p14:creationId xmlns:p14="http://schemas.microsoft.com/office/powerpoint/2010/main" val="2348585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980728"/>
            <a:ext cx="3106689" cy="792088"/>
          </a:xfrm>
        </p:spPr>
        <p:txBody>
          <a:bodyPr/>
          <a:lstStyle/>
          <a:p>
            <a:r>
              <a:rPr lang="de-DE" sz="3600" dirty="0"/>
              <a:t>Bildquellen</a:t>
            </a:r>
          </a:p>
        </p:txBody>
      </p:sp>
      <p:sp>
        <p:nvSpPr>
          <p:cNvPr id="3" name="Inhaltsplatzhalter 2"/>
          <p:cNvSpPr>
            <a:spLocks noGrp="1"/>
          </p:cNvSpPr>
          <p:nvPr>
            <p:ph idx="1"/>
          </p:nvPr>
        </p:nvSpPr>
        <p:spPr>
          <a:xfrm>
            <a:off x="323528" y="1916832"/>
            <a:ext cx="8156006" cy="4680520"/>
          </a:xfrm>
        </p:spPr>
        <p:txBody>
          <a:bodyPr/>
          <a:lstStyle/>
          <a:p>
            <a:r>
              <a:rPr lang="de-DE" sz="700" dirty="0">
                <a:solidFill>
                  <a:schemeClr val="tx1"/>
                </a:solidFill>
              </a:rPr>
              <a:t>Europaflagge </a:t>
            </a:r>
            <a:r>
              <a:rPr lang="de-DE" sz="700" dirty="0">
                <a:solidFill>
                  <a:schemeClr val="tx1"/>
                </a:solidFill>
                <a:hlinkClick r:id="rId2">
                  <a:extLst>
                    <a:ext uri="{A12FA001-AC4F-418D-AE19-62706E023703}">
                      <ahyp:hlinkClr xmlns:ahyp="http://schemas.microsoft.com/office/drawing/2018/hyperlinkcolor" val="tx"/>
                    </a:ext>
                  </a:extLst>
                </a:hlinkClick>
              </a:rPr>
              <a:t>https://europa.eu/european-union/sites/europaeu/files/docs/body/flag_yellow_high.jpg</a:t>
            </a:r>
            <a:endParaRPr lang="de-DE" sz="700" dirty="0">
              <a:solidFill>
                <a:schemeClr val="tx1"/>
              </a:solidFill>
            </a:endParaRPr>
          </a:p>
          <a:p>
            <a:r>
              <a:rPr lang="de-DE" sz="700" dirty="0">
                <a:solidFill>
                  <a:schemeClr val="tx1"/>
                </a:solidFill>
              </a:rPr>
              <a:t>1952 </a:t>
            </a:r>
            <a:r>
              <a:rPr lang="de-DE" sz="700" dirty="0">
                <a:solidFill>
                  <a:schemeClr val="tx1"/>
                </a:solidFill>
                <a:hlinkClick r:id="rId3">
                  <a:extLst>
                    <a:ext uri="{A12FA001-AC4F-418D-AE19-62706E023703}">
                      <ahyp:hlinkClr xmlns:ahyp="http://schemas.microsoft.com/office/drawing/2018/hyperlinkcolor" val="tx"/>
                    </a:ext>
                  </a:extLst>
                </a:hlinkClick>
              </a:rPr>
              <a:t>https://de.wikipedia.org/wiki/Datei:EC10-1981_European_Community_map_enlargement.svg#/media/File:EC06-1957-58_European_Community_map.svg</a:t>
            </a:r>
            <a:endParaRPr lang="de-DE" sz="700" dirty="0">
              <a:solidFill>
                <a:schemeClr val="tx1"/>
              </a:solidFill>
            </a:endParaRPr>
          </a:p>
          <a:p>
            <a:r>
              <a:rPr lang="de-DE" sz="700" dirty="0">
                <a:solidFill>
                  <a:schemeClr val="tx1"/>
                </a:solidFill>
              </a:rPr>
              <a:t>1973 </a:t>
            </a:r>
            <a:r>
              <a:rPr lang="de-DE" sz="700" dirty="0">
                <a:solidFill>
                  <a:schemeClr val="tx1"/>
                </a:solidFill>
                <a:hlinkClick r:id="rId4">
                  <a:extLst>
                    <a:ext uri="{A12FA001-AC4F-418D-AE19-62706E023703}">
                      <ahyp:hlinkClr xmlns:ahyp="http://schemas.microsoft.com/office/drawing/2018/hyperlinkcolor" val="tx"/>
                    </a:ext>
                  </a:extLst>
                </a:hlinkClick>
              </a:rPr>
              <a:t>https://de.wikipedia.org/wiki/Datei:EC10-1981_European_Community_map_enlargement.svg#/media/File:EC09-1973_European_Community_map_enlargement.svg</a:t>
            </a:r>
            <a:endParaRPr lang="de-DE" sz="700" dirty="0">
              <a:solidFill>
                <a:schemeClr val="tx1"/>
              </a:solidFill>
            </a:endParaRPr>
          </a:p>
          <a:p>
            <a:r>
              <a:rPr lang="de-DE" sz="700" dirty="0">
                <a:solidFill>
                  <a:schemeClr val="tx1"/>
                </a:solidFill>
              </a:rPr>
              <a:t>1981 </a:t>
            </a:r>
            <a:r>
              <a:rPr lang="de-DE" sz="700" dirty="0">
                <a:solidFill>
                  <a:schemeClr val="tx1"/>
                </a:solidFill>
                <a:hlinkClick r:id="rId5">
                  <a:extLst>
                    <a:ext uri="{A12FA001-AC4F-418D-AE19-62706E023703}">
                      <ahyp:hlinkClr xmlns:ahyp="http://schemas.microsoft.com/office/drawing/2018/hyperlinkcolor" val="tx"/>
                    </a:ext>
                  </a:extLst>
                </a:hlinkClick>
              </a:rPr>
              <a:t>https://de.wikipedia.org/wiki/Datei:EC10-1981_European_Community_map_enlargement.svg#/media/File:EC10-1981_European_Community_map_enlargement.svg</a:t>
            </a:r>
            <a:endParaRPr lang="de-DE" sz="700" dirty="0">
              <a:solidFill>
                <a:schemeClr val="tx1"/>
              </a:solidFill>
            </a:endParaRPr>
          </a:p>
          <a:p>
            <a:r>
              <a:rPr lang="de-DE" sz="700" dirty="0">
                <a:solidFill>
                  <a:schemeClr val="tx1"/>
                </a:solidFill>
              </a:rPr>
              <a:t>1986 </a:t>
            </a:r>
            <a:r>
              <a:rPr lang="de-DE" sz="700" dirty="0">
                <a:solidFill>
                  <a:schemeClr val="tx1"/>
                </a:solidFill>
                <a:hlinkClick r:id="rId6">
                  <a:extLst>
                    <a:ext uri="{A12FA001-AC4F-418D-AE19-62706E023703}">
                      <ahyp:hlinkClr xmlns:ahyp="http://schemas.microsoft.com/office/drawing/2018/hyperlinkcolor" val="tx"/>
                    </a:ext>
                  </a:extLst>
                </a:hlinkClick>
              </a:rPr>
              <a:t>https://de.wikipedia.org/wiki/Datei:EC10-1981_European_Community_map_enlargement.svg#/media/File:EC12-1986_European_Community_map_enlargement.svg</a:t>
            </a:r>
            <a:endParaRPr lang="de-DE" sz="700" dirty="0">
              <a:solidFill>
                <a:schemeClr val="tx1"/>
              </a:solidFill>
            </a:endParaRPr>
          </a:p>
          <a:p>
            <a:r>
              <a:rPr lang="de-DE" sz="700" dirty="0">
                <a:solidFill>
                  <a:schemeClr val="tx1"/>
                </a:solidFill>
              </a:rPr>
              <a:t>1990 </a:t>
            </a:r>
            <a:r>
              <a:rPr lang="de-DE" sz="700" dirty="0">
                <a:solidFill>
                  <a:schemeClr val="tx1"/>
                </a:solidFill>
                <a:hlinkClick r:id="rId7">
                  <a:extLst>
                    <a:ext uri="{A12FA001-AC4F-418D-AE19-62706E023703}">
                      <ahyp:hlinkClr xmlns:ahyp="http://schemas.microsoft.com/office/drawing/2018/hyperlinkcolor" val="tx"/>
                    </a:ext>
                  </a:extLst>
                </a:hlinkClick>
              </a:rPr>
              <a:t>https://de.wikipedia.org/wiki/Datei:EC10-1981_European_Community_map_enlargement.svg#/media/File:EC12-1990_European_Community_map_enlargement.svg</a:t>
            </a:r>
            <a:endParaRPr lang="de-DE" sz="700" dirty="0">
              <a:solidFill>
                <a:schemeClr val="tx1"/>
              </a:solidFill>
            </a:endParaRPr>
          </a:p>
          <a:p>
            <a:r>
              <a:rPr lang="de-DE" sz="700" dirty="0">
                <a:solidFill>
                  <a:schemeClr val="tx1"/>
                </a:solidFill>
              </a:rPr>
              <a:t>1995 </a:t>
            </a:r>
            <a:r>
              <a:rPr lang="de-DE" sz="700" dirty="0">
                <a:solidFill>
                  <a:schemeClr val="tx1"/>
                </a:solidFill>
                <a:hlinkClick r:id="rId8">
                  <a:extLst>
                    <a:ext uri="{A12FA001-AC4F-418D-AE19-62706E023703}">
                      <ahyp:hlinkClr xmlns:ahyp="http://schemas.microsoft.com/office/drawing/2018/hyperlinkcolor" val="tx"/>
                    </a:ext>
                  </a:extLst>
                </a:hlinkClick>
              </a:rPr>
              <a:t>https://en.wikipedia.org/wiki/1995_enlargement_of_the_European_Union#/media/File:EU15-1995_European_Union_map_enlargement.svg</a:t>
            </a:r>
            <a:endParaRPr lang="de-DE" sz="700" dirty="0">
              <a:solidFill>
                <a:schemeClr val="tx1"/>
              </a:solidFill>
            </a:endParaRPr>
          </a:p>
          <a:p>
            <a:r>
              <a:rPr lang="de-DE" sz="700" dirty="0">
                <a:solidFill>
                  <a:schemeClr val="tx1"/>
                </a:solidFill>
              </a:rPr>
              <a:t>2004 </a:t>
            </a:r>
            <a:r>
              <a:rPr lang="de-DE" sz="700" dirty="0">
                <a:solidFill>
                  <a:schemeClr val="tx1"/>
                </a:solidFill>
                <a:hlinkClick r:id="rId9">
                  <a:extLst>
                    <a:ext uri="{A12FA001-AC4F-418D-AE19-62706E023703}">
                      <ahyp:hlinkClr xmlns:ahyp="http://schemas.microsoft.com/office/drawing/2018/hyperlinkcolor" val="tx"/>
                    </a:ext>
                  </a:extLst>
                </a:hlinkClick>
              </a:rPr>
              <a:t>https://de.wikipedia.org/wiki/Datei:EC10-1981_European_Community_map_enlargement.svg#/media/File:EU15-1995_European_Union_map_enlargement.svg</a:t>
            </a:r>
            <a:endParaRPr lang="de-DE" sz="700" dirty="0">
              <a:solidFill>
                <a:schemeClr val="tx1"/>
              </a:solidFill>
            </a:endParaRPr>
          </a:p>
          <a:p>
            <a:r>
              <a:rPr lang="de-DE" sz="700" dirty="0">
                <a:solidFill>
                  <a:schemeClr val="tx1"/>
                </a:solidFill>
              </a:rPr>
              <a:t>2007 </a:t>
            </a:r>
            <a:r>
              <a:rPr lang="de-DE" sz="700" dirty="0">
                <a:solidFill>
                  <a:schemeClr val="tx1"/>
                </a:solidFill>
                <a:hlinkClick r:id="rId10">
                  <a:extLst>
                    <a:ext uri="{A12FA001-AC4F-418D-AE19-62706E023703}">
                      <ahyp:hlinkClr xmlns:ahyp="http://schemas.microsoft.com/office/drawing/2018/hyperlinkcolor" val="tx"/>
                    </a:ext>
                  </a:extLst>
                </a:hlinkClick>
              </a:rPr>
              <a:t>https://en.wikipedia.org/wiki/2007_enlargement_of_the_European_Union#/media/File:EU27-2007_European_Union_map_enlargement.svg</a:t>
            </a:r>
            <a:endParaRPr lang="de-DE" sz="700" dirty="0">
              <a:solidFill>
                <a:schemeClr val="tx1"/>
              </a:solidFill>
            </a:endParaRPr>
          </a:p>
          <a:p>
            <a:r>
              <a:rPr lang="de-DE" sz="700" dirty="0">
                <a:solidFill>
                  <a:schemeClr val="tx1"/>
                </a:solidFill>
              </a:rPr>
              <a:t>2013 </a:t>
            </a:r>
            <a:r>
              <a:rPr lang="de-DE" sz="700" dirty="0">
                <a:solidFill>
                  <a:schemeClr val="tx1"/>
                </a:solidFill>
                <a:hlinkClick r:id="rId11">
                  <a:extLst>
                    <a:ext uri="{A12FA001-AC4F-418D-AE19-62706E023703}">
                      <ahyp:hlinkClr xmlns:ahyp="http://schemas.microsoft.com/office/drawing/2018/hyperlinkcolor" val="tx"/>
                    </a:ext>
                  </a:extLst>
                </a:hlinkClick>
              </a:rPr>
              <a:t>https://de.wikipedia.org/wiki/Datei:EC10-1981_European_Community_map_enlargement.svg#/media/File:EU28-2013_European_Union_map_enlargement.svg</a:t>
            </a:r>
            <a:endParaRPr lang="de-DE" sz="700" dirty="0">
              <a:solidFill>
                <a:schemeClr val="tx1"/>
              </a:solidFill>
            </a:endParaRPr>
          </a:p>
          <a:p>
            <a:r>
              <a:rPr lang="de-DE" sz="700" dirty="0">
                <a:solidFill>
                  <a:schemeClr val="tx1"/>
                </a:solidFill>
              </a:rPr>
              <a:t>Heute </a:t>
            </a:r>
            <a:r>
              <a:rPr lang="de-DE" sz="700" dirty="0">
                <a:solidFill>
                  <a:schemeClr val="tx1"/>
                </a:solidFill>
                <a:hlinkClick r:id="rId12">
                  <a:extLst>
                    <a:ext uri="{A12FA001-AC4F-418D-AE19-62706E023703}">
                      <ahyp:hlinkClr xmlns:ahyp="http://schemas.microsoft.com/office/drawing/2018/hyperlinkcolor" val="tx"/>
                    </a:ext>
                  </a:extLst>
                </a:hlinkClick>
              </a:rPr>
              <a:t>https://de.wikipedia.org/wiki/Datei:EC10-1981_European_Community_map_enlargement.svg#/media/File:EU28-2013_European_Union_map.sv</a:t>
            </a:r>
            <a:r>
              <a:rPr lang="de-DE" sz="700" dirty="0">
                <a:solidFill>
                  <a:schemeClr val="tx1"/>
                </a:solidFill>
                <a:hlinkClick r:id="rId12">
                  <a:extLst>
                    <a:ext uri="{A12FA001-AC4F-418D-AE19-62706E023703}">
                      <ahyp:hlinkClr xmlns:ahyp="http://schemas.microsoft.com/office/drawing/2018/hyperlinkcolor" val="tx"/>
                    </a:ext>
                  </a:extLst>
                </a:hlinkClick>
              </a:rPr>
              <a:t>g</a:t>
            </a:r>
            <a:endParaRPr lang="de-DE" sz="700" dirty="0">
              <a:solidFill>
                <a:schemeClr val="tx1"/>
              </a:solidFill>
            </a:endParaRPr>
          </a:p>
          <a:p>
            <a:r>
              <a:rPr lang="de-DE" sz="700" dirty="0">
                <a:solidFill>
                  <a:schemeClr val="tx1"/>
                </a:solidFill>
              </a:rPr>
              <a:t>Morgen </a:t>
            </a:r>
            <a:r>
              <a:rPr lang="de-DE" sz="700" dirty="0">
                <a:solidFill>
                  <a:schemeClr val="tx1"/>
                </a:solidFill>
                <a:hlinkClick r:id="rId13">
                  <a:extLst>
                    <a:ext uri="{A12FA001-AC4F-418D-AE19-62706E023703}">
                      <ahyp:hlinkClr xmlns:ahyp="http://schemas.microsoft.com/office/drawing/2018/hyperlinkcolor" val="tx"/>
                    </a:ext>
                  </a:extLst>
                </a:hlinkClick>
              </a:rPr>
              <a:t>https://de.wikipedia.org/wiki/Datei:EC10-1981_European_Community_map_enlargement.svg#/media/File:EU-candidate_countries_map.svg</a:t>
            </a:r>
            <a:endParaRPr lang="de-DE" sz="700" dirty="0">
              <a:solidFill>
                <a:schemeClr val="tx1"/>
              </a:solidFill>
            </a:endParaRPr>
          </a:p>
          <a:p>
            <a:r>
              <a:rPr lang="de-DE" sz="700" dirty="0">
                <a:solidFill>
                  <a:schemeClr val="tx1"/>
                </a:solidFill>
              </a:rPr>
              <a:t>EZB Euro Symbol </a:t>
            </a:r>
            <a:r>
              <a:rPr lang="de-DE" sz="700" dirty="0">
                <a:solidFill>
                  <a:schemeClr val="tx1"/>
                </a:solidFill>
                <a:hlinkClick r:id="rId14">
                  <a:extLst>
                    <a:ext uri="{A12FA001-AC4F-418D-AE19-62706E023703}">
                      <ahyp:hlinkClr xmlns:ahyp="http://schemas.microsoft.com/office/drawing/2018/hyperlinkcolor" val="tx"/>
                    </a:ext>
                  </a:extLst>
                </a:hlinkClick>
              </a:rPr>
              <a:t>https://www.tagesschau.de/multimedia/bilder/euro442~_v-videowebl.jpg</a:t>
            </a:r>
            <a:endParaRPr lang="de-DE" sz="700" dirty="0"/>
          </a:p>
          <a:p>
            <a:r>
              <a:rPr lang="de-DE" sz="700" dirty="0"/>
              <a:t>Infografik Flucht nach Europa </a:t>
            </a:r>
            <a:r>
              <a:rPr lang="de-DE" sz="700" dirty="0">
                <a:hlinkClick r:id="rId15">
                  <a:extLst>
                    <a:ext uri="{A12FA001-AC4F-418D-AE19-62706E023703}">
                      <ahyp:hlinkClr xmlns:ahyp="http://schemas.microsoft.com/office/drawing/2018/hyperlinkcolor" val="tx"/>
                    </a:ext>
                  </a:extLst>
                </a:hlinkClick>
              </a:rPr>
              <a:t>https</a:t>
            </a:r>
            <a:r>
              <a:rPr lang="de-DE" sz="700" dirty="0">
                <a:solidFill>
                  <a:schemeClr val="tx1"/>
                </a:solidFill>
                <a:hlinkClick r:id="rId15">
                  <a:extLst>
                    <a:ext uri="{A12FA001-AC4F-418D-AE19-62706E023703}">
                      <ahyp:hlinkClr xmlns:ahyp="http://schemas.microsoft.com/office/drawing/2018/hyperlinkcolor" val="tx"/>
                    </a:ext>
                  </a:extLst>
                </a:hlinkClick>
              </a:rPr>
              <a:t>://www.aktion-deutschland-hilft.de/fileadmin/fm-dam/grafiken/Infografiken/Infografiken/adh_infografik_fluchtrouten_nach-europa.jpg</a:t>
            </a:r>
            <a:r>
              <a:rPr lang="de-DE" sz="700" dirty="0">
                <a:solidFill>
                  <a:schemeClr val="tx1"/>
                </a:solidFill>
              </a:rPr>
              <a:t> </a:t>
            </a:r>
          </a:p>
          <a:p>
            <a:r>
              <a:rPr lang="de-DE" sz="700" dirty="0">
                <a:solidFill>
                  <a:schemeClr val="tx1"/>
                </a:solidFill>
              </a:rPr>
              <a:t>Deutschlandflagge </a:t>
            </a:r>
            <a:r>
              <a:rPr lang="de-DE" sz="700" dirty="0">
                <a:solidFill>
                  <a:schemeClr val="tx1"/>
                </a:solidFill>
                <a:hlinkClick r:id="rId16">
                  <a:extLst>
                    <a:ext uri="{A12FA001-AC4F-418D-AE19-62706E023703}">
                      <ahyp:hlinkClr xmlns:ahyp="http://schemas.microsoft.com/office/drawing/2018/hyperlinkcolor" val="tx"/>
                    </a:ext>
                  </a:extLst>
                </a:hlinkClick>
              </a:rPr>
              <a:t>https://upload.wikimedia.org/wikipedia/commons/thumb/b/ba/Flag_of_Germany.svg/2000px-Flag_of_Germany.svg.png</a:t>
            </a:r>
            <a:endParaRPr lang="de-DE" sz="700" dirty="0">
              <a:solidFill>
                <a:schemeClr val="tx1"/>
              </a:solidFill>
            </a:endParaRPr>
          </a:p>
          <a:p>
            <a:r>
              <a:rPr lang="de-DE" sz="700" dirty="0">
                <a:solidFill>
                  <a:schemeClr val="tx1"/>
                </a:solidFill>
              </a:rPr>
              <a:t>Griechenlandflagge </a:t>
            </a:r>
            <a:r>
              <a:rPr lang="de-DE" sz="700" dirty="0">
                <a:solidFill>
                  <a:schemeClr val="tx1"/>
                </a:solidFill>
                <a:hlinkClick r:id="rId17">
                  <a:extLst>
                    <a:ext uri="{A12FA001-AC4F-418D-AE19-62706E023703}">
                      <ahyp:hlinkClr xmlns:ahyp="http://schemas.microsoft.com/office/drawing/2018/hyperlinkcolor" val="tx"/>
                    </a:ext>
                  </a:extLst>
                </a:hlinkClick>
              </a:rPr>
              <a:t>http://flags.fmcdn.net/data/flags/w580/gr.png</a:t>
            </a:r>
            <a:r>
              <a:rPr lang="de-DE" sz="700" dirty="0">
                <a:solidFill>
                  <a:schemeClr val="tx1"/>
                </a:solidFill>
              </a:rPr>
              <a:t> </a:t>
            </a:r>
          </a:p>
          <a:p>
            <a:r>
              <a:rPr lang="de-DE" sz="700" dirty="0">
                <a:solidFill>
                  <a:schemeClr val="tx1"/>
                </a:solidFill>
              </a:rPr>
              <a:t>Großbritannienflagge </a:t>
            </a:r>
            <a:r>
              <a:rPr lang="de-DE" sz="700" dirty="0">
                <a:solidFill>
                  <a:schemeClr val="tx1"/>
                </a:solidFill>
                <a:hlinkClick r:id="rId18">
                  <a:extLst>
                    <a:ext uri="{A12FA001-AC4F-418D-AE19-62706E023703}">
                      <ahyp:hlinkClr xmlns:ahyp="http://schemas.microsoft.com/office/drawing/2018/hyperlinkcolor" val="tx"/>
                    </a:ext>
                  </a:extLst>
                </a:hlinkClick>
              </a:rPr>
              <a:t>https://node01.flagstat.net/bilder/grossbritannien-flagge.png</a:t>
            </a:r>
            <a:endParaRPr lang="de-DE" sz="700" dirty="0"/>
          </a:p>
          <a:p>
            <a:r>
              <a:rPr lang="de-DE" sz="700" dirty="0"/>
              <a:t>Maltaflagge </a:t>
            </a:r>
            <a:r>
              <a:rPr lang="de-DE" sz="700" dirty="0">
                <a:solidFill>
                  <a:schemeClr val="tx1"/>
                </a:solidFill>
                <a:hlinkClick r:id="rId19">
                  <a:extLst>
                    <a:ext uri="{A12FA001-AC4F-418D-AE19-62706E023703}">
                      <ahyp:hlinkClr xmlns:ahyp="http://schemas.microsoft.com/office/drawing/2018/hyperlinkcolor" val="tx"/>
                    </a:ext>
                  </a:extLst>
                </a:hlinkClick>
              </a:rPr>
              <a:t>https://upload.wikimedia.org/wikipedia/commons/thumb/7/73/Flag_of_Malta.svg/2000px-Flag_of_Malta.svg.png</a:t>
            </a:r>
            <a:endParaRPr lang="de-DE" sz="700" dirty="0">
              <a:solidFill>
                <a:schemeClr val="tx1"/>
              </a:solidFill>
            </a:endParaRPr>
          </a:p>
          <a:p>
            <a:r>
              <a:rPr lang="de-DE" sz="700" dirty="0">
                <a:solidFill>
                  <a:schemeClr val="tx1"/>
                </a:solidFill>
              </a:rPr>
              <a:t>Österreichflagge </a:t>
            </a:r>
            <a:r>
              <a:rPr lang="de-DE" sz="700" dirty="0">
                <a:solidFill>
                  <a:schemeClr val="tx1"/>
                </a:solidFill>
                <a:hlinkClick r:id="rId20">
                  <a:extLst>
                    <a:ext uri="{A12FA001-AC4F-418D-AE19-62706E023703}">
                      <ahyp:hlinkClr xmlns:ahyp="http://schemas.microsoft.com/office/drawing/2018/hyperlinkcolor" val="tx"/>
                    </a:ext>
                  </a:extLst>
                </a:hlinkClick>
              </a:rPr>
              <a:t>https://upload.wikimedia.org/wikipedia/commons/thumb/4/41/Flag_of_Austria.svg/2000px-Flag_of_Austria.svg.png</a:t>
            </a:r>
            <a:endParaRPr lang="de-DE" sz="700" dirty="0">
              <a:solidFill>
                <a:schemeClr val="tx1"/>
              </a:solidFill>
            </a:endParaRPr>
          </a:p>
          <a:p>
            <a:r>
              <a:rPr lang="de-DE" sz="700" dirty="0">
                <a:solidFill>
                  <a:schemeClr val="tx1"/>
                </a:solidFill>
              </a:rPr>
              <a:t>Ungarnflagge  </a:t>
            </a:r>
            <a:r>
              <a:rPr lang="de-DE" sz="700" dirty="0">
                <a:solidFill>
                  <a:schemeClr val="tx1"/>
                </a:solidFill>
                <a:hlinkClick r:id="rId21">
                  <a:extLst>
                    <a:ext uri="{A12FA001-AC4F-418D-AE19-62706E023703}">
                      <ahyp:hlinkClr xmlns:ahyp="http://schemas.microsoft.com/office/drawing/2018/hyperlinkcolor" val="tx"/>
                    </a:ext>
                  </a:extLst>
                </a:hlinkClick>
              </a:rPr>
              <a:t>https://upload.wikimedia.org/wikipedia/commons/thumb/b/bc/Civil_Ensign_of_Hungary.svg/900px-Civil_Ensign_of_Hungary.svg.png</a:t>
            </a:r>
            <a:endParaRPr lang="de-DE" sz="700" dirty="0">
              <a:solidFill>
                <a:schemeClr val="tx1"/>
              </a:solidFill>
            </a:endParaRPr>
          </a:p>
          <a:p>
            <a:r>
              <a:rPr lang="de-DE" sz="700" dirty="0">
                <a:solidFill>
                  <a:schemeClr val="tx1"/>
                </a:solidFill>
              </a:rPr>
              <a:t>Libyen (Stand 19.09.2017) </a:t>
            </a:r>
            <a:r>
              <a:rPr lang="de-DE" sz="700" dirty="0">
                <a:solidFill>
                  <a:schemeClr val="tx1"/>
                </a:solidFill>
                <a:hlinkClick r:id="rId22">
                  <a:extLst>
                    <a:ext uri="{A12FA001-AC4F-418D-AE19-62706E023703}">
                      <ahyp:hlinkClr xmlns:ahyp="http://schemas.microsoft.com/office/drawing/2018/hyperlinkcolor" val="tx"/>
                    </a:ext>
                  </a:extLst>
                </a:hlinkClick>
              </a:rPr>
              <a:t>https://img.zeit.de/2017/41/libyen-regierungen-staat-martin-kobler-grafik/original__300x538__desktop</a:t>
            </a:r>
            <a:endParaRPr lang="de-DE" sz="700" dirty="0">
              <a:solidFill>
                <a:schemeClr val="tx1"/>
              </a:solidFill>
            </a:endParaRPr>
          </a:p>
          <a:p>
            <a:endParaRPr lang="de-DE" sz="700" dirty="0">
              <a:solidFill>
                <a:schemeClr val="tx1"/>
              </a:solidFill>
            </a:endParaRPr>
          </a:p>
          <a:p>
            <a:endParaRPr lang="de-DE" sz="700" dirty="0">
              <a:solidFill>
                <a:schemeClr val="tx1"/>
              </a:solidFill>
            </a:endParaRPr>
          </a:p>
          <a:p>
            <a:endParaRPr lang="de-DE" sz="800" dirty="0"/>
          </a:p>
        </p:txBody>
      </p:sp>
      <p:sp>
        <p:nvSpPr>
          <p:cNvPr id="10" name="Rechteck 9">
            <a:extLst>
              <a:ext uri="{FF2B5EF4-FFF2-40B4-BE49-F238E27FC236}">
                <a16:creationId xmlns:a16="http://schemas.microsoft.com/office/drawing/2014/main" id="{49FACD01-0BEE-4942-A118-259E1AEF31FC}"/>
              </a:ext>
            </a:extLst>
          </p:cNvPr>
          <p:cNvSpPr/>
          <p:nvPr/>
        </p:nvSpPr>
        <p:spPr>
          <a:xfrm>
            <a:off x="5689272" y="1222883"/>
            <a:ext cx="3454728" cy="307777"/>
          </a:xfrm>
          <a:prstGeom prst="rect">
            <a:avLst/>
          </a:prstGeom>
        </p:spPr>
        <p:txBody>
          <a:bodyPr wrap="none">
            <a:spAutoFit/>
          </a:bodyPr>
          <a:lstStyle/>
          <a:p>
            <a:r>
              <a:rPr lang="de-DE" dirty="0">
                <a:solidFill>
                  <a:schemeClr val="tx1"/>
                </a:solidFill>
              </a:rPr>
              <a:t>Alle Links zuletzt geöffnet am 15.10.2018</a:t>
            </a:r>
          </a:p>
        </p:txBody>
      </p:sp>
    </p:spTree>
    <p:extLst>
      <p:ext uri="{BB962C8B-B14F-4D97-AF65-F5344CB8AC3E}">
        <p14:creationId xmlns:p14="http://schemas.microsoft.com/office/powerpoint/2010/main" val="4157211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a:extLst>
              <a:ext uri="{FF2B5EF4-FFF2-40B4-BE49-F238E27FC236}">
                <a16:creationId xmlns:a16="http://schemas.microsoft.com/office/drawing/2014/main" id="{2E99E362-B96A-477E-8380-017377EFC886}"/>
              </a:ext>
            </a:extLst>
          </p:cNvPr>
          <p:cNvSpPr txBox="1">
            <a:spLocks noChangeArrowheads="1"/>
          </p:cNvSpPr>
          <p:nvPr/>
        </p:nvSpPr>
        <p:spPr bwMode="auto">
          <a:xfrm>
            <a:off x="468313" y="2349500"/>
            <a:ext cx="8351837" cy="194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marL="2235200" indent="-404813">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692400" indent="-404813"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3149600" indent="-404813"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606800" indent="-404813"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4064000" indent="-404813"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500"/>
              </a:spcBef>
              <a:buClrTx/>
              <a:buFontTx/>
              <a:buNone/>
            </a:pPr>
            <a:r>
              <a:rPr lang="de-DE" altLang="de-DE" sz="4000" b="1" dirty="0">
                <a:solidFill>
                  <a:srgbClr val="000099"/>
                </a:solidFill>
                <a:latin typeface="Arial Black" panose="020B0A04020102020204" pitchFamily="34" charset="0"/>
              </a:rPr>
              <a:t>Warum  EU ? </a:t>
            </a:r>
          </a:p>
          <a:p>
            <a:pPr eaLnBrk="1" hangingPunct="1">
              <a:spcBef>
                <a:spcPts val="175"/>
              </a:spcBef>
              <a:buClrTx/>
              <a:buFontTx/>
              <a:buNone/>
            </a:pPr>
            <a:endParaRPr lang="de-DE" altLang="de-DE" sz="1400" u="sng" dirty="0">
              <a:solidFill>
                <a:srgbClr val="000099"/>
              </a:solidFill>
            </a:endParaRPr>
          </a:p>
          <a:p>
            <a:pPr eaLnBrk="1" hangingPunct="1">
              <a:spcBef>
                <a:spcPts val="375"/>
              </a:spcBef>
              <a:buClrTx/>
              <a:buFontTx/>
              <a:buNone/>
            </a:pPr>
            <a:r>
              <a:rPr lang="de-DE" altLang="de-DE" sz="3000" u="sng" dirty="0">
                <a:latin typeface="Calibri" panose="020F0502020204030204" pitchFamily="34" charset="0"/>
              </a:rPr>
              <a:t>Ursprünglich</a:t>
            </a:r>
            <a:r>
              <a:rPr lang="de-DE" altLang="de-DE" sz="3000" dirty="0">
                <a:latin typeface="Calibri" panose="020F0502020204030204" pitchFamily="34" charset="0"/>
              </a:rPr>
              <a:t>: Konsequenz aus 2. Weltkrieg – </a:t>
            </a:r>
          </a:p>
          <a:p>
            <a:pPr lvl="4" eaLnBrk="1" hangingPunct="1">
              <a:spcBef>
                <a:spcPts val="375"/>
              </a:spcBef>
              <a:buClrTx/>
              <a:buFontTx/>
              <a:buNone/>
            </a:pPr>
            <a:r>
              <a:rPr lang="de-DE" altLang="de-DE" sz="3000" dirty="0">
                <a:latin typeface="Calibri" panose="020F0502020204030204" pitchFamily="34" charset="0"/>
              </a:rPr>
              <a:t>    Frieden durch gemeinsame Politik</a:t>
            </a:r>
          </a:p>
        </p:txBody>
      </p:sp>
      <p:sp>
        <p:nvSpPr>
          <p:cNvPr id="8195" name="Text Box 2">
            <a:extLst>
              <a:ext uri="{FF2B5EF4-FFF2-40B4-BE49-F238E27FC236}">
                <a16:creationId xmlns:a16="http://schemas.microsoft.com/office/drawing/2014/main" id="{5FFB97EE-E4A4-4239-8C66-D7952DAA0EE7}"/>
              </a:ext>
            </a:extLst>
          </p:cNvPr>
          <p:cNvSpPr txBox="1">
            <a:spLocks noChangeArrowheads="1"/>
          </p:cNvSpPr>
          <p:nvPr/>
        </p:nvSpPr>
        <p:spPr bwMode="auto">
          <a:xfrm>
            <a:off x="4911725" y="359251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124" name="Text Box 4">
            <a:extLst>
              <a:ext uri="{FF2B5EF4-FFF2-40B4-BE49-F238E27FC236}">
                <a16:creationId xmlns:a16="http://schemas.microsoft.com/office/drawing/2014/main" id="{6D280111-638C-49C0-9DB7-92D2E5D08DD6}"/>
              </a:ext>
            </a:extLst>
          </p:cNvPr>
          <p:cNvSpPr txBox="1">
            <a:spLocks noChangeArrowheads="1"/>
          </p:cNvSpPr>
          <p:nvPr/>
        </p:nvSpPr>
        <p:spPr bwMode="auto">
          <a:xfrm>
            <a:off x="323850" y="4292600"/>
            <a:ext cx="8351838" cy="2206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marL="2233613" indent="101600">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690813" indent="101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3148013" indent="101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605213" indent="101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4062413" indent="101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750"/>
              </a:spcBef>
              <a:buClrTx/>
              <a:buFontTx/>
              <a:buNone/>
            </a:pPr>
            <a:r>
              <a:rPr lang="de-DE" altLang="de-DE" sz="3000" u="sng" dirty="0">
                <a:latin typeface="Calibri" panose="020F0502020204030204" pitchFamily="34" charset="0"/>
              </a:rPr>
              <a:t>Zentrale Werte der EU</a:t>
            </a:r>
            <a:r>
              <a:rPr lang="de-DE" altLang="de-DE" sz="3000" dirty="0">
                <a:latin typeface="Calibri" panose="020F0502020204030204" pitchFamily="34" charset="0"/>
              </a:rPr>
              <a:t>: </a:t>
            </a:r>
          </a:p>
          <a:p>
            <a:pPr lvl="4" eaLnBrk="1" hangingPunct="1">
              <a:spcBef>
                <a:spcPts val="750"/>
              </a:spcBef>
              <a:buFont typeface="Calibri" panose="020F0502020204030204" pitchFamily="34" charset="0"/>
              <a:buChar char="•"/>
            </a:pPr>
            <a:r>
              <a:rPr lang="de-DE" altLang="de-DE" sz="3000" dirty="0">
                <a:latin typeface="Calibri" panose="020F0502020204030204" pitchFamily="34" charset="0"/>
              </a:rPr>
              <a:t>  Demokratie &amp; Rechtsstaat </a:t>
            </a:r>
          </a:p>
          <a:p>
            <a:pPr lvl="4" eaLnBrk="1" hangingPunct="1">
              <a:spcBef>
                <a:spcPts val="750"/>
              </a:spcBef>
              <a:buFont typeface="Calibri" panose="020F0502020204030204" pitchFamily="34" charset="0"/>
              <a:buChar char="•"/>
            </a:pPr>
            <a:r>
              <a:rPr lang="de-DE" altLang="de-DE" sz="3000" dirty="0">
                <a:latin typeface="Calibri" panose="020F0502020204030204" pitchFamily="34" charset="0"/>
              </a:rPr>
              <a:t>  Solidarität &amp; Kohärenz </a:t>
            </a:r>
          </a:p>
          <a:p>
            <a:pPr lvl="4" eaLnBrk="1" hangingPunct="1">
              <a:spcBef>
                <a:spcPts val="750"/>
              </a:spcBef>
              <a:buFont typeface="Calibri" panose="020F0502020204030204" pitchFamily="34" charset="0"/>
              <a:buChar char="•"/>
            </a:pPr>
            <a:r>
              <a:rPr lang="de-DE" altLang="de-DE" sz="3000" dirty="0">
                <a:latin typeface="Calibri" panose="020F0502020204030204" pitchFamily="34" charset="0"/>
              </a:rPr>
              <a:t>  Marktwirtschaft </a:t>
            </a:r>
          </a:p>
        </p:txBody>
      </p:sp>
      <p:sp>
        <p:nvSpPr>
          <p:cNvPr id="8198" name="Text Box 5">
            <a:extLst>
              <a:ext uri="{FF2B5EF4-FFF2-40B4-BE49-F238E27FC236}">
                <a16:creationId xmlns:a16="http://schemas.microsoft.com/office/drawing/2014/main" id="{CE9FAF63-50E5-4DA6-A89D-8210D498CBE6}"/>
              </a:ext>
            </a:extLst>
          </p:cNvPr>
          <p:cNvSpPr txBox="1">
            <a:spLocks noChangeArrowheads="1"/>
          </p:cNvSpPr>
          <p:nvPr/>
        </p:nvSpPr>
        <p:spPr bwMode="auto">
          <a:xfrm>
            <a:off x="468313" y="1181100"/>
            <a:ext cx="8424862" cy="855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342900" indent="-341313">
              <a:spcBef>
                <a:spcPts val="8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000">
                <a:solidFill>
                  <a:srgbClr val="000099"/>
                </a:solidFill>
                <a:latin typeface="Wingdings" panose="05000000000000000000" pitchFamily="2" charset="2"/>
              </a:rPr>
              <a:t></a:t>
            </a:r>
            <a:r>
              <a:rPr lang="de-DE" altLang="de-DE" sz="3000">
                <a:solidFill>
                  <a:srgbClr val="000099"/>
                </a:solidFill>
                <a:latin typeface="Calibri" panose="020F0502020204030204" pitchFamily="34" charset="0"/>
              </a:rPr>
              <a:t>  Geschichte Europas  </a:t>
            </a:r>
            <a:r>
              <a:rPr lang="de-DE" altLang="de-DE" sz="2800">
                <a:solidFill>
                  <a:srgbClr val="000099"/>
                </a:solidFill>
              </a:rPr>
              <a:t>	</a:t>
            </a:r>
          </a:p>
          <a:p>
            <a:pPr eaLnBrk="1" hangingPunct="1">
              <a:spcBef>
                <a:spcPct val="0"/>
              </a:spcBef>
              <a:buClrTx/>
              <a:buFontTx/>
              <a:buNone/>
            </a:pPr>
            <a:r>
              <a:rPr lang="de-DE" altLang="de-DE" sz="2000" b="1"/>
              <a:t>			</a:t>
            </a:r>
          </a:p>
        </p:txBody>
      </p:sp>
      <p:pic>
        <p:nvPicPr>
          <p:cNvPr id="2" name="Bild 1"/>
          <p:cNvPicPr>
            <a:picLocks noChangeAspect="1"/>
          </p:cNvPicPr>
          <p:nvPr/>
        </p:nvPicPr>
        <p:blipFill>
          <a:blip r:embed="rId3"/>
          <a:stretch>
            <a:fillRect/>
          </a:stretch>
        </p:blipFill>
        <p:spPr>
          <a:xfrm>
            <a:off x="6372200" y="1052736"/>
            <a:ext cx="2483768" cy="165067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5124"/>
                                        </p:tgtEl>
                                        <p:attrNameLst>
                                          <p:attrName>style.visibility</p:attrName>
                                        </p:attrNameLst>
                                      </p:cBhvr>
                                      <p:to>
                                        <p:strVal val="visible"/>
                                      </p:to>
                                    </p:set>
                                    <p:anim calcmode="lin" valueType="num">
                                      <p:cBhvr>
                                        <p:cTn id="7" dur="1000" fill="hold"/>
                                        <p:tgtEl>
                                          <p:spTgt spid="5124"/>
                                        </p:tgtEl>
                                        <p:attrNameLst>
                                          <p:attrName>ppt_x</p:attrName>
                                        </p:attrNameLst>
                                      </p:cBhvr>
                                      <p:tavLst>
                                        <p:tav tm="100000">
                                          <p:val>
                                            <p:strVal val="0-#ppt_w/2"/>
                                          </p:val>
                                        </p:tav>
                                        <p:tav>
                                          <p:val>
                                            <p:strVal val="#ppt_x"/>
                                          </p:val>
                                        </p:tav>
                                      </p:tavLst>
                                    </p:anim>
                                    <p:anim calcmode="lin" valueType="num">
                                      <p:cBhvr>
                                        <p:cTn id="8" dur="1000" fill="hold"/>
                                        <p:tgtEl>
                                          <p:spTgt spid="512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E94852D0-7301-4AD1-8B86-7D9BB101E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022350"/>
            <a:ext cx="6911975" cy="52863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43" name="Text Box 2">
            <a:extLst>
              <a:ext uri="{FF2B5EF4-FFF2-40B4-BE49-F238E27FC236}">
                <a16:creationId xmlns:a16="http://schemas.microsoft.com/office/drawing/2014/main" id="{5FF929C9-4D94-42C0-8A90-43CEE48731E5}"/>
              </a:ext>
            </a:extLst>
          </p:cNvPr>
          <p:cNvSpPr txBox="1">
            <a:spLocks noChangeArrowheads="1"/>
          </p:cNvSpPr>
          <p:nvPr/>
        </p:nvSpPr>
        <p:spPr bwMode="auto">
          <a:xfrm>
            <a:off x="395288" y="2276475"/>
            <a:ext cx="3816350" cy="2836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2250"/>
              </a:spcBef>
              <a:buClrTx/>
              <a:buFontTx/>
              <a:buNone/>
            </a:pPr>
            <a:r>
              <a:rPr lang="de-DE" altLang="de-DE" sz="3600" dirty="0">
                <a:solidFill>
                  <a:srgbClr val="000099"/>
                </a:solidFill>
                <a:latin typeface="Arial Black" panose="020B0A04020102020204" pitchFamily="34" charset="0"/>
              </a:rPr>
              <a:t>Die Entwicklung der Europäischen Union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a:extLst>
              <a:ext uri="{FF2B5EF4-FFF2-40B4-BE49-F238E27FC236}">
                <a16:creationId xmlns:a16="http://schemas.microsoft.com/office/drawing/2014/main" id="{97EFE9E7-0D07-44E7-8669-7F69E0290B41}"/>
              </a:ext>
            </a:extLst>
          </p:cNvPr>
          <p:cNvSpPr txBox="1">
            <a:spLocks noChangeArrowheads="1"/>
          </p:cNvSpPr>
          <p:nvPr/>
        </p:nvSpPr>
        <p:spPr bwMode="auto">
          <a:xfrm>
            <a:off x="0" y="1412875"/>
            <a:ext cx="1725613" cy="64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600">
                <a:latin typeface="Arial Black" panose="020B0A04020102020204" pitchFamily="34" charset="0"/>
              </a:rPr>
              <a:t>1952</a:t>
            </a:r>
          </a:p>
        </p:txBody>
      </p:sp>
      <p:pic>
        <p:nvPicPr>
          <p:cNvPr id="12291" name="Picture 2">
            <a:extLst>
              <a:ext uri="{FF2B5EF4-FFF2-40B4-BE49-F238E27FC236}">
                <a16:creationId xmlns:a16="http://schemas.microsoft.com/office/drawing/2014/main" id="{23E3F60A-DECF-4E8C-B968-731F7554A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1079500"/>
            <a:ext cx="6964363" cy="52466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82E9B986-3375-4B45-A989-BC7336441D88}"/>
              </a:ext>
            </a:extLst>
          </p:cNvPr>
          <p:cNvSpPr txBox="1">
            <a:spLocks noChangeArrowheads="1"/>
          </p:cNvSpPr>
          <p:nvPr/>
        </p:nvSpPr>
        <p:spPr bwMode="auto">
          <a:xfrm>
            <a:off x="468313" y="2349500"/>
            <a:ext cx="8351837" cy="40648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500"/>
              </a:spcBef>
              <a:buClrTx/>
              <a:buFontTx/>
              <a:buNone/>
            </a:pPr>
            <a:r>
              <a:rPr lang="de-DE" altLang="de-DE" sz="4000" b="1" dirty="0">
                <a:solidFill>
                  <a:srgbClr val="000099"/>
                </a:solidFill>
                <a:latin typeface="Arial Black" panose="020B0A04020102020204" pitchFamily="34" charset="0"/>
              </a:rPr>
              <a:t>Warum  EU ? </a:t>
            </a:r>
          </a:p>
          <a:p>
            <a:pPr eaLnBrk="1" hangingPunct="1">
              <a:spcBef>
                <a:spcPts val="350"/>
              </a:spcBef>
              <a:buClrTx/>
              <a:buFontTx/>
              <a:buNone/>
            </a:pPr>
            <a:endParaRPr lang="de-DE" altLang="de-DE" sz="2800" u="sng" dirty="0">
              <a:solidFill>
                <a:srgbClr val="000099"/>
              </a:solidFill>
            </a:endParaRPr>
          </a:p>
          <a:p>
            <a:pPr eaLnBrk="1" hangingPunct="1">
              <a:spcBef>
                <a:spcPts val="375"/>
              </a:spcBef>
              <a:buClrTx/>
              <a:buFontTx/>
              <a:buNone/>
            </a:pPr>
            <a:r>
              <a:rPr lang="de-DE" altLang="de-DE" sz="3000" dirty="0">
                <a:latin typeface="Calibri" panose="020F0502020204030204" pitchFamily="34" charset="0"/>
              </a:rPr>
              <a:t>Bei der ersten </a:t>
            </a:r>
            <a:r>
              <a:rPr lang="de-DE" altLang="de-DE" sz="3000" b="1" dirty="0">
                <a:latin typeface="Calibri" panose="020F0502020204030204" pitchFamily="34" charset="0"/>
              </a:rPr>
              <a:t>Erweiterung</a:t>
            </a:r>
            <a:r>
              <a:rPr lang="de-DE" altLang="de-DE" sz="3000" dirty="0">
                <a:latin typeface="Calibri" panose="020F0502020204030204" pitchFamily="34" charset="0"/>
              </a:rPr>
              <a:t> der Europäischen Union (damals: Europäische Wirtschafts-Gemeinschaft EWG) spielten </a:t>
            </a:r>
            <a:r>
              <a:rPr lang="de-DE" altLang="de-DE" sz="3000" b="1" dirty="0">
                <a:latin typeface="Calibri" panose="020F0502020204030204" pitchFamily="34" charset="0"/>
              </a:rPr>
              <a:t>ökonomische</a:t>
            </a:r>
            <a:r>
              <a:rPr lang="de-DE" altLang="de-DE" sz="3000" dirty="0">
                <a:latin typeface="Calibri" panose="020F0502020204030204" pitchFamily="34" charset="0"/>
              </a:rPr>
              <a:t> Gründe eine Hauptrolle.</a:t>
            </a:r>
          </a:p>
          <a:p>
            <a:pPr eaLnBrk="1" hangingPunct="1">
              <a:spcBef>
                <a:spcPts val="375"/>
              </a:spcBef>
              <a:buClrTx/>
              <a:buFontTx/>
              <a:buNone/>
            </a:pPr>
            <a:r>
              <a:rPr lang="de-DE" altLang="de-DE" sz="3000" dirty="0">
                <a:latin typeface="Calibri" panose="020F0502020204030204" pitchFamily="34" charset="0"/>
              </a:rPr>
              <a:t>Beitrittskandidaten: Vereinigtes Königreich, Irland, Dänemark</a:t>
            </a:r>
          </a:p>
        </p:txBody>
      </p:sp>
      <p:sp>
        <p:nvSpPr>
          <p:cNvPr id="14339" name="Text Box 2">
            <a:extLst>
              <a:ext uri="{FF2B5EF4-FFF2-40B4-BE49-F238E27FC236}">
                <a16:creationId xmlns:a16="http://schemas.microsoft.com/office/drawing/2014/main" id="{7C0B1225-E12D-468D-B12C-2AF13A52C121}"/>
              </a:ext>
            </a:extLst>
          </p:cNvPr>
          <p:cNvSpPr txBox="1">
            <a:spLocks noChangeArrowheads="1"/>
          </p:cNvSpPr>
          <p:nvPr/>
        </p:nvSpPr>
        <p:spPr bwMode="auto">
          <a:xfrm>
            <a:off x="4911725" y="359251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14340" name="Object 3">
            <a:extLst>
              <a:ext uri="{FF2B5EF4-FFF2-40B4-BE49-F238E27FC236}">
                <a16:creationId xmlns:a16="http://schemas.microsoft.com/office/drawing/2014/main" id="{69EE860F-DD61-46B2-8664-937B4142F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981075"/>
            <a:ext cx="2233613" cy="17827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41" name="Text Box 4">
            <a:extLst>
              <a:ext uri="{FF2B5EF4-FFF2-40B4-BE49-F238E27FC236}">
                <a16:creationId xmlns:a16="http://schemas.microsoft.com/office/drawing/2014/main" id="{310EA2D1-439E-4645-BE94-A4018F392A1A}"/>
              </a:ext>
            </a:extLst>
          </p:cNvPr>
          <p:cNvSpPr txBox="1">
            <a:spLocks noChangeArrowheads="1"/>
          </p:cNvSpPr>
          <p:nvPr/>
        </p:nvSpPr>
        <p:spPr bwMode="auto">
          <a:xfrm>
            <a:off x="468313" y="1181100"/>
            <a:ext cx="8424862" cy="1312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342900" indent="-341313">
              <a:spcBef>
                <a:spcPts val="8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Microsoft YaHei" panose="020B0503020204020204" pitchFamily="34" charset="-122"/>
              </a:defRPr>
            </a:lvl3pPr>
            <a:lvl4pPr marL="1714500" indent="-341313">
              <a:spcBef>
                <a:spcPts val="5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000">
                <a:solidFill>
                  <a:srgbClr val="000099"/>
                </a:solidFill>
                <a:latin typeface="Wingdings" panose="05000000000000000000" pitchFamily="2" charset="2"/>
              </a:rPr>
              <a:t></a:t>
            </a:r>
            <a:r>
              <a:rPr lang="de-DE" altLang="de-DE" sz="3000">
                <a:solidFill>
                  <a:srgbClr val="000099"/>
                </a:solidFill>
                <a:latin typeface="Calibri" panose="020F0502020204030204" pitchFamily="34" charset="0"/>
              </a:rPr>
              <a:t>  EURO in der Krise – </a:t>
            </a:r>
          </a:p>
          <a:p>
            <a:pPr lvl="3" eaLnBrk="1" hangingPunct="1">
              <a:spcBef>
                <a:spcPct val="0"/>
              </a:spcBef>
              <a:buClrTx/>
              <a:buFontTx/>
              <a:buNone/>
            </a:pPr>
            <a:r>
              <a:rPr lang="de-DE" altLang="de-DE" sz="3000">
                <a:solidFill>
                  <a:srgbClr val="000099"/>
                </a:solidFill>
                <a:latin typeface="Calibri" panose="020F0502020204030204" pitchFamily="34" charset="0"/>
              </a:rPr>
              <a:t> Europa in der Krise ?   </a:t>
            </a:r>
            <a:r>
              <a:rPr lang="de-DE" altLang="de-DE" sz="2800">
                <a:solidFill>
                  <a:srgbClr val="000099"/>
                </a:solidFill>
              </a:rPr>
              <a:t>	</a:t>
            </a:r>
          </a:p>
          <a:p>
            <a:pPr eaLnBrk="1" hangingPunct="1">
              <a:spcBef>
                <a:spcPct val="0"/>
              </a:spcBef>
              <a:buClrTx/>
              <a:buFontTx/>
              <a:buNone/>
            </a:pPr>
            <a:r>
              <a:rPr lang="de-DE" altLang="de-DE" sz="2000" b="1"/>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387A52F8-47C1-4F20-B599-7FA1BD0CCF2F}"/>
              </a:ext>
            </a:extLst>
          </p:cNvPr>
          <p:cNvSpPr txBox="1">
            <a:spLocks noChangeArrowheads="1"/>
          </p:cNvSpPr>
          <p:nvPr/>
        </p:nvSpPr>
        <p:spPr bwMode="auto">
          <a:xfrm>
            <a:off x="6350" y="2133600"/>
            <a:ext cx="1800225" cy="64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600">
                <a:latin typeface="Arial Black" panose="020B0A04020102020204" pitchFamily="34" charset="0"/>
              </a:rPr>
              <a:t>1973</a:t>
            </a:r>
          </a:p>
        </p:txBody>
      </p:sp>
      <p:pic>
        <p:nvPicPr>
          <p:cNvPr id="16387" name="Picture 2">
            <a:extLst>
              <a:ext uri="{FF2B5EF4-FFF2-40B4-BE49-F238E27FC236}">
                <a16:creationId xmlns:a16="http://schemas.microsoft.com/office/drawing/2014/main" id="{CD31D199-DB8C-4689-862B-1C66F3D0E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952500"/>
            <a:ext cx="7124700" cy="54483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0A925B3A-D205-48C1-B705-6F5628A6F462}"/>
              </a:ext>
            </a:extLst>
          </p:cNvPr>
          <p:cNvSpPr txBox="1">
            <a:spLocks noChangeArrowheads="1"/>
          </p:cNvSpPr>
          <p:nvPr/>
        </p:nvSpPr>
        <p:spPr bwMode="auto">
          <a:xfrm>
            <a:off x="107950" y="2349500"/>
            <a:ext cx="9036050" cy="4084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ts val="500"/>
              </a:spcBef>
              <a:buClrTx/>
              <a:buFontTx/>
              <a:buNone/>
            </a:pPr>
            <a:r>
              <a:rPr lang="de-DE" altLang="de-DE" sz="4000" b="1">
                <a:solidFill>
                  <a:srgbClr val="000099"/>
                </a:solidFill>
                <a:latin typeface="Arial Black" panose="020B0A04020102020204" pitchFamily="34" charset="0"/>
              </a:rPr>
              <a:t>Warum  EU ? </a:t>
            </a:r>
          </a:p>
          <a:p>
            <a:pPr eaLnBrk="1" hangingPunct="1">
              <a:spcBef>
                <a:spcPts val="1225"/>
              </a:spcBef>
              <a:buClrTx/>
              <a:buFontTx/>
              <a:buNone/>
            </a:pPr>
            <a:r>
              <a:rPr lang="de-DE" altLang="de-DE" sz="2800">
                <a:latin typeface="Calibri" panose="020F0502020204030204" pitchFamily="34" charset="0"/>
              </a:rPr>
              <a:t>Bei den nächsten Erweiterungs-Schritten spielten wieder </a:t>
            </a:r>
            <a:r>
              <a:rPr lang="de-DE" altLang="de-DE" sz="2800" b="1">
                <a:latin typeface="Calibri" panose="020F0502020204030204" pitchFamily="34" charset="0"/>
              </a:rPr>
              <a:t>politische</a:t>
            </a:r>
            <a:r>
              <a:rPr lang="de-DE" altLang="de-DE" sz="2800">
                <a:latin typeface="Calibri" panose="020F0502020204030204" pitchFamily="34" charset="0"/>
              </a:rPr>
              <a:t> Gründe eine Hauptrolle: </a:t>
            </a:r>
          </a:p>
          <a:p>
            <a:pPr eaLnBrk="1" hangingPunct="1">
              <a:lnSpc>
                <a:spcPct val="130000"/>
              </a:lnSpc>
              <a:spcBef>
                <a:spcPts val="1225"/>
              </a:spcBef>
              <a:buClrTx/>
              <a:buFontTx/>
              <a:buNone/>
            </a:pPr>
            <a:r>
              <a:rPr lang="de-DE" altLang="de-DE" sz="2800">
                <a:latin typeface="Calibri" panose="020F0502020204030204" pitchFamily="34" charset="0"/>
              </a:rPr>
              <a:t>In den Beitrittsländern endeten die bis dahin herrschenden </a:t>
            </a:r>
            <a:r>
              <a:rPr lang="de-DE" altLang="de-DE" sz="2800" u="sng">
                <a:latin typeface="Calibri" panose="020F0502020204030204" pitchFamily="34" charset="0"/>
              </a:rPr>
              <a:t>Diktaturen</a:t>
            </a:r>
            <a:r>
              <a:rPr lang="de-DE" altLang="de-DE" sz="2800">
                <a:latin typeface="Calibri" panose="020F0502020204030204" pitchFamily="34" charset="0"/>
              </a:rPr>
              <a:t>, die sich entwickelnden </a:t>
            </a:r>
            <a:r>
              <a:rPr lang="de-DE" altLang="de-DE" sz="2800" u="sng">
                <a:latin typeface="Calibri" panose="020F0502020204030204" pitchFamily="34" charset="0"/>
              </a:rPr>
              <a:t>Demokratien</a:t>
            </a:r>
            <a:r>
              <a:rPr lang="de-DE" altLang="de-DE" sz="2800">
                <a:latin typeface="Calibri" panose="020F0502020204030204" pitchFamily="34" charset="0"/>
              </a:rPr>
              <a:t> wurden durch den EU unterstützt (Griechenland ab 1974, Portugal ab 1976, Spanien seit 1982)</a:t>
            </a:r>
          </a:p>
        </p:txBody>
      </p:sp>
      <p:sp>
        <p:nvSpPr>
          <p:cNvPr id="18435" name="Text Box 2">
            <a:extLst>
              <a:ext uri="{FF2B5EF4-FFF2-40B4-BE49-F238E27FC236}">
                <a16:creationId xmlns:a16="http://schemas.microsoft.com/office/drawing/2014/main" id="{94F9FDF3-5E84-4524-9EB9-D6F32433D922}"/>
              </a:ext>
            </a:extLst>
          </p:cNvPr>
          <p:cNvSpPr txBox="1">
            <a:spLocks noChangeArrowheads="1"/>
          </p:cNvSpPr>
          <p:nvPr/>
        </p:nvSpPr>
        <p:spPr bwMode="auto">
          <a:xfrm>
            <a:off x="4911725" y="3592513"/>
            <a:ext cx="184150"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8437" name="Text Box 4">
            <a:extLst>
              <a:ext uri="{FF2B5EF4-FFF2-40B4-BE49-F238E27FC236}">
                <a16:creationId xmlns:a16="http://schemas.microsoft.com/office/drawing/2014/main" id="{32D0C70B-270E-4393-B975-F3AA9B07881A}"/>
              </a:ext>
            </a:extLst>
          </p:cNvPr>
          <p:cNvSpPr txBox="1">
            <a:spLocks noChangeArrowheads="1"/>
          </p:cNvSpPr>
          <p:nvPr/>
        </p:nvSpPr>
        <p:spPr bwMode="auto">
          <a:xfrm>
            <a:off x="468313" y="1181100"/>
            <a:ext cx="8424862" cy="855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342900" indent="-341313">
              <a:spcBef>
                <a:spcPts val="8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000000"/>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000000"/>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Arial" panose="020B0604020202020204" pitchFamily="34" charset="0"/>
                <a:ea typeface="Microsoft YaHei" panose="020B0503020204020204" pitchFamily="34" charset="-122"/>
              </a:defRPr>
            </a:lvl9pPr>
          </a:lstStyle>
          <a:p>
            <a:pPr eaLnBrk="1" hangingPunct="1">
              <a:spcBef>
                <a:spcPct val="0"/>
              </a:spcBef>
              <a:buClrTx/>
              <a:buFontTx/>
              <a:buNone/>
            </a:pPr>
            <a:r>
              <a:rPr lang="de-DE" altLang="de-DE" sz="3000">
                <a:solidFill>
                  <a:srgbClr val="000099"/>
                </a:solidFill>
                <a:latin typeface="Wingdings" panose="05000000000000000000" pitchFamily="2" charset="2"/>
              </a:rPr>
              <a:t></a:t>
            </a:r>
            <a:r>
              <a:rPr lang="de-DE" altLang="de-DE" sz="3000">
                <a:solidFill>
                  <a:srgbClr val="000099"/>
                </a:solidFill>
                <a:latin typeface="Calibri" panose="020F0502020204030204" pitchFamily="34" charset="0"/>
              </a:rPr>
              <a:t>  Geschichte Europas</a:t>
            </a:r>
            <a:r>
              <a:rPr lang="de-DE" altLang="de-DE" sz="2800">
                <a:solidFill>
                  <a:srgbClr val="000099"/>
                </a:solidFill>
              </a:rPr>
              <a:t>	</a:t>
            </a:r>
          </a:p>
          <a:p>
            <a:pPr eaLnBrk="1" hangingPunct="1">
              <a:spcBef>
                <a:spcPct val="0"/>
              </a:spcBef>
              <a:buClrTx/>
              <a:buFontTx/>
              <a:buNone/>
            </a:pPr>
            <a:r>
              <a:rPr lang="de-DE" altLang="de-DE" sz="2000" b="1"/>
              <a:t>			</a:t>
            </a:r>
          </a:p>
        </p:txBody>
      </p:sp>
      <p:pic>
        <p:nvPicPr>
          <p:cNvPr id="6" name="Bild 5"/>
          <p:cNvPicPr>
            <a:picLocks noChangeAspect="1"/>
          </p:cNvPicPr>
          <p:nvPr/>
        </p:nvPicPr>
        <p:blipFill>
          <a:blip r:embed="rId3"/>
          <a:stretch>
            <a:fillRect/>
          </a:stretch>
        </p:blipFill>
        <p:spPr>
          <a:xfrm>
            <a:off x="6228184" y="1052736"/>
            <a:ext cx="2782069" cy="1848917"/>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2">
            <a:extLst>
              <a:ext uri="{FF2B5EF4-FFF2-40B4-BE49-F238E27FC236}">
                <a16:creationId xmlns:a16="http://schemas.microsoft.com/office/drawing/2014/main" id="{ED4ACC0D-E687-499B-9371-745567D102EB}"/>
              </a:ext>
            </a:extLst>
          </p:cNvPr>
          <p:cNvSpPr txBox="1">
            <a:spLocks noChangeArrowheads="1"/>
          </p:cNvSpPr>
          <p:nvPr/>
        </p:nvSpPr>
        <p:spPr bwMode="auto">
          <a:xfrm>
            <a:off x="0" y="2420938"/>
            <a:ext cx="165893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defTabSz="914400" eaLnBrk="1" hangingPunct="1">
              <a:defRPr/>
            </a:pPr>
            <a:r>
              <a:rPr lang="de-DE" altLang="en-US" sz="3600">
                <a:solidFill>
                  <a:srgbClr val="000000"/>
                </a:solidFill>
                <a:latin typeface="Arial Black" panose="020B0A04020102020204" pitchFamily="34" charset="0"/>
                <a:ea typeface="+mn-ea"/>
              </a:rPr>
              <a:t>1981</a:t>
            </a:r>
            <a:endParaRPr lang="en-GB" altLang="en-US" sz="3600">
              <a:solidFill>
                <a:srgbClr val="000000"/>
              </a:solidFill>
              <a:latin typeface="Arial Black" panose="020B0A04020102020204" pitchFamily="34" charset="0"/>
              <a:ea typeface="+mn-ea"/>
            </a:endParaRPr>
          </a:p>
        </p:txBody>
      </p:sp>
      <p:pic>
        <p:nvPicPr>
          <p:cNvPr id="20483" name="Grafik 5">
            <a:extLst>
              <a:ext uri="{FF2B5EF4-FFF2-40B4-BE49-F238E27FC236}">
                <a16:creationId xmlns:a16="http://schemas.microsoft.com/office/drawing/2014/main" id="{3ADF884F-C74B-4E14-9A62-46EE378BCF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39813"/>
            <a:ext cx="6985000" cy="534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14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1390</Words>
  <Application>Microsoft Macintosh PowerPoint</Application>
  <PresentationFormat>Bildschirmpräsentation (4:3)</PresentationFormat>
  <Paragraphs>181</Paragraphs>
  <Slides>29</Slides>
  <Notes>20</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29</vt:i4>
      </vt:variant>
    </vt:vector>
  </HeadingPairs>
  <TitlesOfParts>
    <vt:vector size="39" baseType="lpstr">
      <vt:lpstr>Microsoft YaHei</vt:lpstr>
      <vt:lpstr>Arial</vt:lpstr>
      <vt:lpstr>Arial Black</vt:lpstr>
      <vt:lpstr>Calibri</vt:lpstr>
      <vt:lpstr>Footlight MT Light</vt:lpstr>
      <vt:lpstr>Times New Roman</vt:lpstr>
      <vt:lpstr>Verdana</vt:lpstr>
      <vt:lpstr>Wingdings</vt:lpstr>
      <vt:lpstr>Office Theme</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Ablauf</vt:lpstr>
      <vt:lpstr>PowerPoint-Präsentation</vt:lpstr>
      <vt:lpstr>PowerPoint-Präsentation</vt:lpstr>
      <vt:lpstr>PowerPoint-Präsentation</vt:lpstr>
      <vt:lpstr>PowerPoint-Präsentation</vt:lpstr>
      <vt:lpstr> Zehn-Punkte-Plan zur Eindämmung der Migration aus Afrika</vt:lpstr>
      <vt:lpstr>Beispiel für Afrika Diplomatie: Libyen</vt:lpstr>
      <vt:lpstr>Bildquellen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Hubert</dc:creator>
  <cp:lastModifiedBy>Microsoft Office-Benutzer</cp:lastModifiedBy>
  <cp:revision>298</cp:revision>
  <cp:lastPrinted>2014-11-18T10:42:45Z</cp:lastPrinted>
  <dcterms:created xsi:type="dcterms:W3CDTF">2008-02-08T14:15:29Z</dcterms:created>
  <dcterms:modified xsi:type="dcterms:W3CDTF">2018-10-15T09:32:39Z</dcterms:modified>
</cp:coreProperties>
</file>