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3"/>
  </p:notesMasterIdLst>
  <p:sldIdLst>
    <p:sldId id="256" r:id="rId2"/>
    <p:sldId id="335" r:id="rId3"/>
    <p:sldId id="307" r:id="rId4"/>
    <p:sldId id="258" r:id="rId5"/>
    <p:sldId id="306" r:id="rId6"/>
    <p:sldId id="532" r:id="rId7"/>
    <p:sldId id="603" r:id="rId8"/>
    <p:sldId id="604" r:id="rId9"/>
    <p:sldId id="611" r:id="rId10"/>
    <p:sldId id="608" r:id="rId11"/>
    <p:sldId id="612" r:id="rId12"/>
    <p:sldId id="614" r:id="rId13"/>
    <p:sldId id="605" r:id="rId14"/>
    <p:sldId id="606" r:id="rId15"/>
    <p:sldId id="607" r:id="rId16"/>
    <p:sldId id="383" r:id="rId17"/>
    <p:sldId id="571" r:id="rId18"/>
    <p:sldId id="584" r:id="rId19"/>
    <p:sldId id="587" r:id="rId20"/>
    <p:sldId id="588" r:id="rId21"/>
    <p:sldId id="589" r:id="rId22"/>
    <p:sldId id="585" r:id="rId23"/>
    <p:sldId id="543" r:id="rId24"/>
    <p:sldId id="596" r:id="rId25"/>
    <p:sldId id="601" r:id="rId26"/>
    <p:sldId id="613" r:id="rId27"/>
    <p:sldId id="391" r:id="rId28"/>
    <p:sldId id="575" r:id="rId29"/>
    <p:sldId id="616" r:id="rId30"/>
    <p:sldId id="597" r:id="rId31"/>
    <p:sldId id="600" r:id="rId32"/>
    <p:sldId id="598" r:id="rId33"/>
    <p:sldId id="576" r:id="rId34"/>
    <p:sldId id="554" r:id="rId35"/>
    <p:sldId id="553" r:id="rId36"/>
    <p:sldId id="580" r:id="rId37"/>
    <p:sldId id="279" r:id="rId38"/>
    <p:sldId id="591" r:id="rId39"/>
    <p:sldId id="548" r:id="rId40"/>
    <p:sldId id="421" r:id="rId41"/>
    <p:sldId id="555" r:id="rId42"/>
    <p:sldId id="581" r:id="rId43"/>
    <p:sldId id="582" r:id="rId44"/>
    <p:sldId id="592" r:id="rId45"/>
    <p:sldId id="593" r:id="rId46"/>
    <p:sldId id="514" r:id="rId47"/>
    <p:sldId id="419" r:id="rId48"/>
    <p:sldId id="389" r:id="rId49"/>
    <p:sldId id="570" r:id="rId50"/>
    <p:sldId id="337" r:id="rId51"/>
    <p:sldId id="387"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D93"/>
    <a:srgbClr val="F5ADA8"/>
    <a:srgbClr val="7FF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70905"/>
  </p:normalViewPr>
  <p:slideViewPr>
    <p:cSldViewPr snapToGrid="0" snapToObjects="1">
      <p:cViewPr varScale="1">
        <p:scale>
          <a:sx n="76" d="100"/>
          <a:sy n="76" d="100"/>
        </p:scale>
        <p:origin x="2520"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9F028-2612-7144-90E0-184A6A11046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9EEF26F5-B251-104A-ADD3-A761038CE57A}">
      <dgm:prSet/>
      <dgm:spPr>
        <a:solidFill>
          <a:srgbClr val="F5ADA8"/>
        </a:solidFill>
      </dgm:spPr>
      <dgm:t>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1: </a:t>
          </a:r>
          <a:r>
            <a:rPr lang="de-DE" dirty="0">
              <a:latin typeface="Open Sans" panose="020B0606030504020204" pitchFamily="34" charset="0"/>
              <a:ea typeface="Open Sans" panose="020B0606030504020204" pitchFamily="34" charset="0"/>
              <a:cs typeface="Open Sans" panose="020B0606030504020204" pitchFamily="34" charset="0"/>
            </a:rPr>
            <a:t>Themenfindung</a:t>
          </a:r>
        </a:p>
      </dgm:t>
    </dgm:pt>
    <dgm:pt modelId="{CB56FFC5-1CAF-A849-9192-3BFFF003177D}" type="parTrans" cxnId="{3F49FD67-DCBE-9440-84C3-BBAB8090C76C}">
      <dgm:prSet/>
      <dgm:spPr/>
      <dgm:t>
        <a:bodyPr/>
        <a:lstStyle/>
        <a:p>
          <a:endParaRPr lang="de-DE"/>
        </a:p>
      </dgm:t>
    </dgm:pt>
    <dgm:pt modelId="{4611F049-1BA0-0949-A5C9-0A89A3391210}" type="sibTrans" cxnId="{3F49FD67-DCBE-9440-84C3-BBAB8090C76C}">
      <dgm:prSet/>
      <dgm:spPr>
        <a:solidFill>
          <a:srgbClr val="EEAD93"/>
        </a:solidFill>
      </dgm:spPr>
      <dgm:t>
        <a:bodyPr/>
        <a:lstStyle/>
        <a:p>
          <a:endParaRPr lang="de-DE"/>
        </a:p>
      </dgm:t>
    </dgm:pt>
    <dgm:pt modelId="{9B11095D-435B-174B-97C6-384834834E77}">
      <dgm:prSet/>
      <dgm:spPr>
        <a:solidFill>
          <a:srgbClr val="F5ADA8"/>
        </a:solidFill>
      </dgm:spPr>
      <dgm:t>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2: </a:t>
          </a:r>
          <a:r>
            <a:rPr lang="de-DE" dirty="0">
              <a:latin typeface="Open Sans" panose="020B0606030504020204" pitchFamily="34" charset="0"/>
              <a:ea typeface="Open Sans" panose="020B0606030504020204" pitchFamily="34" charset="0"/>
              <a:cs typeface="Open Sans" panose="020B0606030504020204" pitchFamily="34" charset="0"/>
            </a:rPr>
            <a:t>Narrativ erarbeiten</a:t>
          </a:r>
        </a:p>
      </dgm:t>
    </dgm:pt>
    <dgm:pt modelId="{A0E80AA7-0D7E-764C-B04A-568923806CEA}" type="parTrans" cxnId="{0067A445-E07A-7545-A461-C0CA2720D7A5}">
      <dgm:prSet/>
      <dgm:spPr/>
      <dgm:t>
        <a:bodyPr/>
        <a:lstStyle/>
        <a:p>
          <a:endParaRPr lang="de-DE"/>
        </a:p>
      </dgm:t>
    </dgm:pt>
    <dgm:pt modelId="{78D1ED2D-80AA-F64A-8F34-ADB5FBBE2E4B}" type="sibTrans" cxnId="{0067A445-E07A-7545-A461-C0CA2720D7A5}">
      <dgm:prSet/>
      <dgm:spPr>
        <a:solidFill>
          <a:srgbClr val="EEAD93"/>
        </a:solidFill>
      </dgm:spPr>
      <dgm:t>
        <a:bodyPr/>
        <a:lstStyle/>
        <a:p>
          <a:endParaRPr lang="de-DE"/>
        </a:p>
      </dgm:t>
    </dgm:pt>
    <dgm:pt modelId="{467570D3-EC66-2D46-B65A-438928024A7A}">
      <dgm:prSet/>
      <dgm:spPr>
        <a:solidFill>
          <a:srgbClr val="F5ADA8"/>
        </a:solidFill>
      </dgm:spPr>
      <dgm:t>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3: </a:t>
          </a:r>
          <a:br>
            <a:rPr lang="de-DE"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Eure Perspektive  erzählen</a:t>
          </a:r>
        </a:p>
      </dgm:t>
    </dgm:pt>
    <dgm:pt modelId="{355F5D6A-193F-7946-9CCA-930450A12288}" type="parTrans" cxnId="{9CD50C1A-BFCA-E44A-A7B0-F9655E02E40D}">
      <dgm:prSet/>
      <dgm:spPr/>
      <dgm:t>
        <a:bodyPr/>
        <a:lstStyle/>
        <a:p>
          <a:endParaRPr lang="de-DE"/>
        </a:p>
      </dgm:t>
    </dgm:pt>
    <dgm:pt modelId="{22B63444-2AD8-184B-894C-DDEFC6FEB2AD}" type="sibTrans" cxnId="{9CD50C1A-BFCA-E44A-A7B0-F9655E02E40D}">
      <dgm:prSet/>
      <dgm:spPr/>
      <dgm:t>
        <a:bodyPr/>
        <a:lstStyle/>
        <a:p>
          <a:endParaRPr lang="de-DE"/>
        </a:p>
      </dgm:t>
    </dgm:pt>
    <dgm:pt modelId="{C270C729-4092-D84D-AA6B-2105E75999A6}" type="pres">
      <dgm:prSet presAssocID="{E219F028-2612-7144-90E0-184A6A11046B}" presName="Name0" presStyleCnt="0">
        <dgm:presLayoutVars>
          <dgm:dir/>
          <dgm:resizeHandles val="exact"/>
        </dgm:presLayoutVars>
      </dgm:prSet>
      <dgm:spPr/>
    </dgm:pt>
    <dgm:pt modelId="{38163B2D-CAF0-B545-A719-247E366D9529}" type="pres">
      <dgm:prSet presAssocID="{9EEF26F5-B251-104A-ADD3-A761038CE57A}" presName="node" presStyleLbl="node1" presStyleIdx="0" presStyleCnt="3">
        <dgm:presLayoutVars>
          <dgm:bulletEnabled val="1"/>
        </dgm:presLayoutVars>
      </dgm:prSet>
      <dgm:spPr/>
    </dgm:pt>
    <dgm:pt modelId="{7F51DD4B-94FA-0C42-9A18-6CA2921E8D4C}" type="pres">
      <dgm:prSet presAssocID="{4611F049-1BA0-0949-A5C9-0A89A3391210}" presName="sibTrans" presStyleLbl="sibTrans2D1" presStyleIdx="0" presStyleCnt="2"/>
      <dgm:spPr/>
    </dgm:pt>
    <dgm:pt modelId="{4DDD8109-19BF-DE4A-9D93-3342D1670C25}" type="pres">
      <dgm:prSet presAssocID="{4611F049-1BA0-0949-A5C9-0A89A3391210}" presName="connectorText" presStyleLbl="sibTrans2D1" presStyleIdx="0" presStyleCnt="2"/>
      <dgm:spPr/>
    </dgm:pt>
    <dgm:pt modelId="{68A75D23-DB2C-BB48-87F3-567EDD826268}" type="pres">
      <dgm:prSet presAssocID="{9B11095D-435B-174B-97C6-384834834E77}" presName="node" presStyleLbl="node1" presStyleIdx="1" presStyleCnt="3" custLinFactNeighborX="0">
        <dgm:presLayoutVars>
          <dgm:bulletEnabled val="1"/>
        </dgm:presLayoutVars>
      </dgm:prSet>
      <dgm:spPr/>
    </dgm:pt>
    <dgm:pt modelId="{FE4303F3-F92A-4F4A-9D57-FBBCCF55C717}" type="pres">
      <dgm:prSet presAssocID="{78D1ED2D-80AA-F64A-8F34-ADB5FBBE2E4B}" presName="sibTrans" presStyleLbl="sibTrans2D1" presStyleIdx="1" presStyleCnt="2"/>
      <dgm:spPr/>
    </dgm:pt>
    <dgm:pt modelId="{42D3D619-990E-1E40-A393-CC59D31FA822}" type="pres">
      <dgm:prSet presAssocID="{78D1ED2D-80AA-F64A-8F34-ADB5FBBE2E4B}" presName="connectorText" presStyleLbl="sibTrans2D1" presStyleIdx="1" presStyleCnt="2"/>
      <dgm:spPr/>
    </dgm:pt>
    <dgm:pt modelId="{BD52BF9B-F483-9145-86EA-D8D715D46173}" type="pres">
      <dgm:prSet presAssocID="{467570D3-EC66-2D46-B65A-438928024A7A}" presName="node" presStyleLbl="node1" presStyleIdx="2" presStyleCnt="3">
        <dgm:presLayoutVars>
          <dgm:bulletEnabled val="1"/>
        </dgm:presLayoutVars>
      </dgm:prSet>
      <dgm:spPr/>
    </dgm:pt>
  </dgm:ptLst>
  <dgm:cxnLst>
    <dgm:cxn modelId="{9CD50C1A-BFCA-E44A-A7B0-F9655E02E40D}" srcId="{E219F028-2612-7144-90E0-184A6A11046B}" destId="{467570D3-EC66-2D46-B65A-438928024A7A}" srcOrd="2" destOrd="0" parTransId="{355F5D6A-193F-7946-9CCA-930450A12288}" sibTransId="{22B63444-2AD8-184B-894C-DDEFC6FEB2AD}"/>
    <dgm:cxn modelId="{0067A445-E07A-7545-A461-C0CA2720D7A5}" srcId="{E219F028-2612-7144-90E0-184A6A11046B}" destId="{9B11095D-435B-174B-97C6-384834834E77}" srcOrd="1" destOrd="0" parTransId="{A0E80AA7-0D7E-764C-B04A-568923806CEA}" sibTransId="{78D1ED2D-80AA-F64A-8F34-ADB5FBBE2E4B}"/>
    <dgm:cxn modelId="{1FA32647-2202-114F-B318-831C39E3B66E}" type="presOf" srcId="{467570D3-EC66-2D46-B65A-438928024A7A}" destId="{BD52BF9B-F483-9145-86EA-D8D715D46173}" srcOrd="0" destOrd="0" presId="urn:microsoft.com/office/officeart/2005/8/layout/process1"/>
    <dgm:cxn modelId="{179F354F-268A-6D45-A98F-D9098C9C29CF}" type="presOf" srcId="{78D1ED2D-80AA-F64A-8F34-ADB5FBBE2E4B}" destId="{FE4303F3-F92A-4F4A-9D57-FBBCCF55C717}" srcOrd="0" destOrd="0" presId="urn:microsoft.com/office/officeart/2005/8/layout/process1"/>
    <dgm:cxn modelId="{3F49FD67-DCBE-9440-84C3-BBAB8090C76C}" srcId="{E219F028-2612-7144-90E0-184A6A11046B}" destId="{9EEF26F5-B251-104A-ADD3-A761038CE57A}" srcOrd="0" destOrd="0" parTransId="{CB56FFC5-1CAF-A849-9192-3BFFF003177D}" sibTransId="{4611F049-1BA0-0949-A5C9-0A89A3391210}"/>
    <dgm:cxn modelId="{5FE6E074-D4F3-0340-A23A-38FF7B303141}" type="presOf" srcId="{9EEF26F5-B251-104A-ADD3-A761038CE57A}" destId="{38163B2D-CAF0-B545-A719-247E366D9529}" srcOrd="0" destOrd="0" presId="urn:microsoft.com/office/officeart/2005/8/layout/process1"/>
    <dgm:cxn modelId="{0C779484-ABF9-4143-81D7-AF674E0F05C9}" type="presOf" srcId="{9B11095D-435B-174B-97C6-384834834E77}" destId="{68A75D23-DB2C-BB48-87F3-567EDD826268}" srcOrd="0" destOrd="0" presId="urn:microsoft.com/office/officeart/2005/8/layout/process1"/>
    <dgm:cxn modelId="{036A079C-488B-BA46-B597-B407E73F08D5}" type="presOf" srcId="{78D1ED2D-80AA-F64A-8F34-ADB5FBBE2E4B}" destId="{42D3D619-990E-1E40-A393-CC59D31FA822}" srcOrd="1" destOrd="0" presId="urn:microsoft.com/office/officeart/2005/8/layout/process1"/>
    <dgm:cxn modelId="{DA1DE8AD-D900-7942-A5F0-E972ABB8E4AD}" type="presOf" srcId="{E219F028-2612-7144-90E0-184A6A11046B}" destId="{C270C729-4092-D84D-AA6B-2105E75999A6}" srcOrd="0" destOrd="0" presId="urn:microsoft.com/office/officeart/2005/8/layout/process1"/>
    <dgm:cxn modelId="{25AF8CBB-4AB2-F844-951C-01122C425461}" type="presOf" srcId="{4611F049-1BA0-0949-A5C9-0A89A3391210}" destId="{7F51DD4B-94FA-0C42-9A18-6CA2921E8D4C}" srcOrd="0" destOrd="0" presId="urn:microsoft.com/office/officeart/2005/8/layout/process1"/>
    <dgm:cxn modelId="{47E565DA-61D7-2A4E-B182-73ADDDD8E264}" type="presOf" srcId="{4611F049-1BA0-0949-A5C9-0A89A3391210}" destId="{4DDD8109-19BF-DE4A-9D93-3342D1670C25}" srcOrd="1" destOrd="0" presId="urn:microsoft.com/office/officeart/2005/8/layout/process1"/>
    <dgm:cxn modelId="{75E5C1E4-66BA-A741-AD92-0C6ED255CE41}" type="presParOf" srcId="{C270C729-4092-D84D-AA6B-2105E75999A6}" destId="{38163B2D-CAF0-B545-A719-247E366D9529}" srcOrd="0" destOrd="0" presId="urn:microsoft.com/office/officeart/2005/8/layout/process1"/>
    <dgm:cxn modelId="{441F9F9D-C893-4743-A244-F46A6C307C55}" type="presParOf" srcId="{C270C729-4092-D84D-AA6B-2105E75999A6}" destId="{7F51DD4B-94FA-0C42-9A18-6CA2921E8D4C}" srcOrd="1" destOrd="0" presId="urn:microsoft.com/office/officeart/2005/8/layout/process1"/>
    <dgm:cxn modelId="{70FF3365-EF2F-1043-BBC7-E7B05D03EFF5}" type="presParOf" srcId="{7F51DD4B-94FA-0C42-9A18-6CA2921E8D4C}" destId="{4DDD8109-19BF-DE4A-9D93-3342D1670C25}" srcOrd="0" destOrd="0" presId="urn:microsoft.com/office/officeart/2005/8/layout/process1"/>
    <dgm:cxn modelId="{C63F6435-D40A-0E45-8160-9E4DED2BEB9B}" type="presParOf" srcId="{C270C729-4092-D84D-AA6B-2105E75999A6}" destId="{68A75D23-DB2C-BB48-87F3-567EDD826268}" srcOrd="2" destOrd="0" presId="urn:microsoft.com/office/officeart/2005/8/layout/process1"/>
    <dgm:cxn modelId="{28C9BF40-244F-4147-869E-7D955FAF970D}" type="presParOf" srcId="{C270C729-4092-D84D-AA6B-2105E75999A6}" destId="{FE4303F3-F92A-4F4A-9D57-FBBCCF55C717}" srcOrd="3" destOrd="0" presId="urn:microsoft.com/office/officeart/2005/8/layout/process1"/>
    <dgm:cxn modelId="{1CEE0AC1-C7C4-4541-B9BA-BC87A39719B6}" type="presParOf" srcId="{FE4303F3-F92A-4F4A-9D57-FBBCCF55C717}" destId="{42D3D619-990E-1E40-A393-CC59D31FA822}" srcOrd="0" destOrd="0" presId="urn:microsoft.com/office/officeart/2005/8/layout/process1"/>
    <dgm:cxn modelId="{43A3D1E7-D210-F340-8FA8-F7D9C5B58018}" type="presParOf" srcId="{C270C729-4092-D84D-AA6B-2105E75999A6}" destId="{BD52BF9B-F483-9145-86EA-D8D715D4617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63B2D-CAF0-B545-A719-247E366D9529}">
      <dsp:nvSpPr>
        <dsp:cNvPr id="0" name=""/>
        <dsp:cNvSpPr/>
      </dsp:nvSpPr>
      <dsp:spPr>
        <a:xfrm>
          <a:off x="9242" y="1346949"/>
          <a:ext cx="2762398" cy="1657439"/>
        </a:xfrm>
        <a:prstGeom prst="roundRect">
          <a:avLst>
            <a:gd name="adj" fmla="val 10000"/>
          </a:avLst>
        </a:prstGeom>
        <a:solidFill>
          <a:srgbClr val="F5A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a:latin typeface="Open Sans" panose="020B0606030504020204" pitchFamily="34" charset="0"/>
              <a:ea typeface="Open Sans" panose="020B0606030504020204" pitchFamily="34" charset="0"/>
              <a:cs typeface="Open Sans" panose="020B0606030504020204" pitchFamily="34" charset="0"/>
            </a:rPr>
            <a:t>Schritt 1: </a:t>
          </a:r>
          <a:r>
            <a:rPr lang="de-DE" sz="2500" kern="1200" dirty="0">
              <a:latin typeface="Open Sans" panose="020B0606030504020204" pitchFamily="34" charset="0"/>
              <a:ea typeface="Open Sans" panose="020B0606030504020204" pitchFamily="34" charset="0"/>
              <a:cs typeface="Open Sans" panose="020B0606030504020204" pitchFamily="34" charset="0"/>
            </a:rPr>
            <a:t>Themenfindung</a:t>
          </a:r>
        </a:p>
      </dsp:txBody>
      <dsp:txXfrm>
        <a:off x="57787" y="1395494"/>
        <a:ext cx="2665308" cy="1560349"/>
      </dsp:txXfrm>
    </dsp:sp>
    <dsp:sp modelId="{7F51DD4B-94FA-0C42-9A18-6CA2921E8D4C}">
      <dsp:nvSpPr>
        <dsp:cNvPr id="0" name=""/>
        <dsp:cNvSpPr/>
      </dsp:nvSpPr>
      <dsp:spPr>
        <a:xfrm>
          <a:off x="3047880" y="1833131"/>
          <a:ext cx="585628" cy="685074"/>
        </a:xfrm>
        <a:prstGeom prst="rightArrow">
          <a:avLst>
            <a:gd name="adj1" fmla="val 60000"/>
            <a:gd name="adj2" fmla="val 50000"/>
          </a:avLst>
        </a:prstGeom>
        <a:solidFill>
          <a:srgbClr val="EEAD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047880" y="1970146"/>
        <a:ext cx="409940" cy="411044"/>
      </dsp:txXfrm>
    </dsp:sp>
    <dsp:sp modelId="{68A75D23-DB2C-BB48-87F3-567EDD826268}">
      <dsp:nvSpPr>
        <dsp:cNvPr id="0" name=""/>
        <dsp:cNvSpPr/>
      </dsp:nvSpPr>
      <dsp:spPr>
        <a:xfrm>
          <a:off x="3876600" y="1346949"/>
          <a:ext cx="2762398" cy="1657439"/>
        </a:xfrm>
        <a:prstGeom prst="roundRect">
          <a:avLst>
            <a:gd name="adj" fmla="val 10000"/>
          </a:avLst>
        </a:prstGeom>
        <a:solidFill>
          <a:srgbClr val="F5A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a:latin typeface="Open Sans" panose="020B0606030504020204" pitchFamily="34" charset="0"/>
              <a:ea typeface="Open Sans" panose="020B0606030504020204" pitchFamily="34" charset="0"/>
              <a:cs typeface="Open Sans" panose="020B0606030504020204" pitchFamily="34" charset="0"/>
            </a:rPr>
            <a:t>Schritt 2: </a:t>
          </a:r>
          <a:r>
            <a:rPr lang="de-DE" sz="2500" kern="1200" dirty="0">
              <a:latin typeface="Open Sans" panose="020B0606030504020204" pitchFamily="34" charset="0"/>
              <a:ea typeface="Open Sans" panose="020B0606030504020204" pitchFamily="34" charset="0"/>
              <a:cs typeface="Open Sans" panose="020B0606030504020204" pitchFamily="34" charset="0"/>
            </a:rPr>
            <a:t>Narrativ erarbeiten</a:t>
          </a:r>
        </a:p>
      </dsp:txBody>
      <dsp:txXfrm>
        <a:off x="3925145" y="1395494"/>
        <a:ext cx="2665308" cy="1560349"/>
      </dsp:txXfrm>
    </dsp:sp>
    <dsp:sp modelId="{FE4303F3-F92A-4F4A-9D57-FBBCCF55C717}">
      <dsp:nvSpPr>
        <dsp:cNvPr id="0" name=""/>
        <dsp:cNvSpPr/>
      </dsp:nvSpPr>
      <dsp:spPr>
        <a:xfrm>
          <a:off x="6915239" y="1833131"/>
          <a:ext cx="585628" cy="685074"/>
        </a:xfrm>
        <a:prstGeom prst="rightArrow">
          <a:avLst>
            <a:gd name="adj1" fmla="val 60000"/>
            <a:gd name="adj2" fmla="val 50000"/>
          </a:avLst>
        </a:prstGeom>
        <a:solidFill>
          <a:srgbClr val="EEAD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915239" y="1970146"/>
        <a:ext cx="409940" cy="411044"/>
      </dsp:txXfrm>
    </dsp:sp>
    <dsp:sp modelId="{BD52BF9B-F483-9145-86EA-D8D715D46173}">
      <dsp:nvSpPr>
        <dsp:cNvPr id="0" name=""/>
        <dsp:cNvSpPr/>
      </dsp:nvSpPr>
      <dsp:spPr>
        <a:xfrm>
          <a:off x="7743958" y="1346949"/>
          <a:ext cx="2762398" cy="1657439"/>
        </a:xfrm>
        <a:prstGeom prst="roundRect">
          <a:avLst>
            <a:gd name="adj" fmla="val 10000"/>
          </a:avLst>
        </a:prstGeom>
        <a:solidFill>
          <a:srgbClr val="F5AD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a:latin typeface="Open Sans" panose="020B0606030504020204" pitchFamily="34" charset="0"/>
              <a:ea typeface="Open Sans" panose="020B0606030504020204" pitchFamily="34" charset="0"/>
              <a:cs typeface="Open Sans" panose="020B0606030504020204" pitchFamily="34" charset="0"/>
            </a:rPr>
            <a:t>Schritt 3: </a:t>
          </a:r>
          <a:br>
            <a:rPr lang="de-DE" sz="2500" kern="1200" dirty="0">
              <a:latin typeface="Open Sans" panose="020B0606030504020204" pitchFamily="34" charset="0"/>
              <a:ea typeface="Open Sans" panose="020B0606030504020204" pitchFamily="34" charset="0"/>
              <a:cs typeface="Open Sans" panose="020B0606030504020204" pitchFamily="34" charset="0"/>
            </a:rPr>
          </a:br>
          <a:r>
            <a:rPr lang="de-DE" sz="2500" kern="1200" dirty="0">
              <a:latin typeface="Open Sans" panose="020B0606030504020204" pitchFamily="34" charset="0"/>
              <a:ea typeface="Open Sans" panose="020B0606030504020204" pitchFamily="34" charset="0"/>
              <a:cs typeface="Open Sans" panose="020B0606030504020204" pitchFamily="34" charset="0"/>
            </a:rPr>
            <a:t>Eure Perspektive  erzählen</a:t>
          </a:r>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8237C-63DF-8C4D-A663-4581D6019EC7}" type="datetimeFigureOut">
              <a:rPr lang="de-DE" smtClean="0"/>
              <a:t>09.07.26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59998-4020-C449-9611-2D9166FB56B7}" type="slidenum">
              <a:rPr lang="de-DE" smtClean="0"/>
              <a:t>‹Nr.›</a:t>
            </a:fld>
            <a:endParaRPr lang="de-DE"/>
          </a:p>
        </p:txBody>
      </p:sp>
    </p:spTree>
    <p:extLst>
      <p:ext uri="{BB962C8B-B14F-4D97-AF65-F5344CB8AC3E}">
        <p14:creationId xmlns:p14="http://schemas.microsoft.com/office/powerpoint/2010/main" val="269154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zitatsuchmaschine.informatik.hu-berlin.de/quote/3175842"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zitatsuchmaschine.informatik.hu-berlin.de/quote/4915849" TargetMode="External"/><Relationship Id="rId5" Type="http://schemas.openxmlformats.org/officeDocument/2006/relationships/hyperlink" Target="https://zitatsuchmaschine.informatik.hu-berlin.de/quote/3788771" TargetMode="External"/><Relationship Id="rId4" Type="http://schemas.openxmlformats.org/officeDocument/2006/relationships/hyperlink" Target="https://zitatsuchmaschine.informatik.hu-berlin.de/quote/206200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zitatsuchmaschine.informatik.hu-berlin.de/quote/49158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VTNmLt7QX8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a:t>
            </a:fld>
            <a:endParaRPr lang="de-DE"/>
          </a:p>
        </p:txBody>
      </p:sp>
    </p:spTree>
    <p:extLst>
      <p:ext uri="{BB962C8B-B14F-4D97-AF65-F5344CB8AC3E}">
        <p14:creationId xmlns:p14="http://schemas.microsoft.com/office/powerpoint/2010/main" val="332357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0759-ADD8-D646-486E-BF438F9687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563CFE-FFB4-47AC-028E-1CDD120FCC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AD9B85-708F-8F51-DF53-B1E88E5607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library.fes.de</a:t>
            </a:r>
            <a:r>
              <a:rPr lang="de-DE" dirty="0"/>
              <a:t>/</a:t>
            </a:r>
            <a:r>
              <a:rPr lang="de-DE" dirty="0" err="1"/>
              <a:t>pdf</a:t>
            </a:r>
            <a:r>
              <a:rPr lang="de-DE" dirty="0"/>
              <a:t>-files/a-p-b/20355.pdf Seite 17</a:t>
            </a:r>
          </a:p>
          <a:p>
            <a:pPr algn="l"/>
            <a:endParaRPr lang="de-DE" dirty="0"/>
          </a:p>
          <a:p>
            <a:pPr>
              <a:buNone/>
            </a:pPr>
            <a:r>
              <a:rPr lang="de-DE" dirty="0">
                <a:solidFill>
                  <a:srgbClr val="000000"/>
                </a:solidFill>
                <a:effectLst/>
                <a:latin typeface="Helvetica" pitchFamily="2" charset="0"/>
              </a:rPr>
              <a:t>Diese Studie basiert auf Forschungsergebnissen von infra-test dimap und Kantar Public. Im zweiten Kapitel wird daher das methodische Vorgehen kurz skizziert. Im dritten Kapitel stellen wir die Frage, was jungen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im Leben wichtig ist, und befassen uns mit deren Blick auf die Verhältnisse in Deutschland, ihre Zufriedenheit in verschiedenen Lebensbereichen wie Familie, Wohnsituation und berufliche Perspektiven. Außerdem wird die Bedeutung von einigen Wertorientierungen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und ihre Zustimmung zu unterschiedlichen Politikvorschlägen dargestellt. Das vierte Kapitel geht der Frage nach, welchen Blick die 16- bis 30-jährigen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in Deutschland auf Demokratie, Politik und Parteien haben. Dabei werden ihre Demokratiezufriedenheit und ihre generellen Einstellungen zur Politik und Parteien untersucht. Im fünften Kapitel wird analysiert, wo sich junge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im klassischen Links-Rechts-Schema selbst verorten und wie sie die im Bundestag vertretenen politischen Parteien unter-</a:t>
            </a:r>
          </a:p>
          <a:p>
            <a:pPr>
              <a:buNone/>
            </a:pPr>
            <a:r>
              <a:rPr lang="de-DE" dirty="0">
                <a:solidFill>
                  <a:srgbClr val="000000"/>
                </a:solidFill>
                <a:effectLst/>
                <a:latin typeface="Helvetica" pitchFamily="2" charset="0"/>
              </a:rPr>
              <a:t>scheiden und einordnen. Im sechsten Kapitel werden die Berührungspunkte mit Politik und Parteien genauer betrachtet: Wo wird über Politik geredet? Wo wird sich informiert? Welche Informations- und Kommunikationskanäle werden genutzt? Wie ist das Interesse am eigenen politischen Engagement? Das siebte Kapitel befasst sich mit den Wahlmotiven junger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Anhand verschiedener</a:t>
            </a:r>
          </a:p>
          <a:p>
            <a:pPr>
              <a:buNone/>
            </a:pPr>
            <a:r>
              <a:rPr lang="de-DE" dirty="0">
                <a:solidFill>
                  <a:srgbClr val="000000"/>
                </a:solidFill>
                <a:effectLst/>
                <a:latin typeface="Helvetica" pitchFamily="2" charset="0"/>
              </a:rPr>
              <a:t>Modelle und Daten wird herausgearbeitet, welche Faktoren einen Einfluss auf die Wahlentscheidungen junger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haben und über welches Wahlpotenzial die Parteien unter jungen Menschen verfügen. Das achte Kapitel formuliert als Schlussfolgerung fünf zentrale Empfehlungen, wie Politik und Gesellschaft auf die Bedürfnisse junger Menschen besser eingehen können.</a:t>
            </a:r>
          </a:p>
          <a:p>
            <a:pPr>
              <a:buNone/>
            </a:pPr>
            <a:endParaRPr lang="de-DE" dirty="0">
              <a:solidFill>
                <a:srgbClr val="000000"/>
              </a:solidFill>
              <a:effectLst/>
              <a:latin typeface="Helvetica" pitchFamily="2" charset="0"/>
            </a:endParaRPr>
          </a:p>
          <a:p>
            <a:pPr>
              <a:buNone/>
            </a:pPr>
            <a:r>
              <a:rPr lang="de-DE" dirty="0">
                <a:solidFill>
                  <a:srgbClr val="000000"/>
                </a:solidFill>
                <a:effectLst/>
                <a:latin typeface="Helvetica" pitchFamily="2" charset="0"/>
              </a:rPr>
              <a:t>Ergebnisse: Junge Menschen sind grundsätzlich mit ihrem Leben zufrieden, die aktuellen Krisen führen jedoch zu einer starken Verunsicherung.</a:t>
            </a:r>
          </a:p>
          <a:p>
            <a:pPr>
              <a:buNone/>
            </a:pPr>
            <a:r>
              <a:rPr lang="de-DE" dirty="0">
                <a:solidFill>
                  <a:srgbClr val="000000"/>
                </a:solidFill>
                <a:effectLst/>
                <a:latin typeface="Helvetica" pitchFamily="2" charset="0"/>
              </a:rPr>
              <a:t>Die Demokratiezufriedenheit ist stabil und unterscheidet sich nicht groß von der Gesamtbevölkerung. Doch zumindest knapp die Hälfte der jungen Befragten übt Kritik an der Funktionsweise unserer Demokratie. Viele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sind mit dem parteipolitischen Angebot unzufrieden und fühlen sich in der Politik nicht ausreichend gesehen.</a:t>
            </a:r>
          </a:p>
          <a:p>
            <a:pPr>
              <a:buNone/>
            </a:pP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verorten sich politisch links der Mitte und positionieren sich in ihren Policy-Präferenzen mehrheitlich links (Gleichberechtigung, Klimaschutz und höhere Steuern) mit Ausnahme bei der Aufnahme weiterer Staatsschulden, in der Migrationsfrage ist die Jungwählerschaft gespalten. Hauptberührungspunkte mit Politik sind für junge Menschen der alltägliche Medienkonsum, insbesondere die </a:t>
            </a:r>
            <a:r>
              <a:rPr lang="de-DE" dirty="0" err="1">
                <a:solidFill>
                  <a:srgbClr val="000000"/>
                </a:solidFill>
                <a:effectLst/>
                <a:latin typeface="Helvetica" pitchFamily="2" charset="0"/>
              </a:rPr>
              <a:t>Social</a:t>
            </a:r>
            <a:r>
              <a:rPr lang="de-DE" dirty="0">
                <a:solidFill>
                  <a:srgbClr val="000000"/>
                </a:solidFill>
                <a:effectLst/>
                <a:latin typeface="Helvetica" pitchFamily="2" charset="0"/>
              </a:rPr>
              <a:t>-Media Nutzung, aber auch das persönliche Gespräch ist nach wie vor wichtig. Finanzielle und soziale Sicherheit sind für die 16- bis 30-Jährigen die wichtigsten Werte. Insgesamt lässt sich die junge Generation als pragmatisch postmaterialistisch beschreiben – ein sicheres Einkommen ist zwar der wichtigste Wert, diesem folgen aber zahlreiche ideelle Werte. Ausschlaggebend für die Wahlentscheidung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sind die programmatischen Inhalte der Parteien, ihre Zukunftskompetenz und ihre Regierungsfähigkeit. Analysiert nach der jeweiligen Partei </a:t>
            </a:r>
            <a:r>
              <a:rPr lang="de-DE" dirty="0" err="1">
                <a:solidFill>
                  <a:srgbClr val="000000"/>
                </a:solidFill>
                <a:effectLst/>
                <a:latin typeface="Helvetica" pitchFamily="2" charset="0"/>
              </a:rPr>
              <a:t>anhängerschaft</a:t>
            </a:r>
            <a:r>
              <a:rPr lang="de-DE" dirty="0">
                <a:solidFill>
                  <a:srgbClr val="000000"/>
                </a:solidFill>
                <a:effectLst/>
                <a:latin typeface="Helvetica" pitchFamily="2" charset="0"/>
              </a:rPr>
              <a:t> ergeben sich allerdings teils deutliche Unterschiede in den Wahlmotiven der jungen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wodurch sich die </a:t>
            </a:r>
            <a:r>
              <a:rPr lang="de-DE" dirty="0" err="1">
                <a:solidFill>
                  <a:srgbClr val="000000"/>
                </a:solidFill>
                <a:effectLst/>
                <a:latin typeface="Helvetica" pitchFamily="2" charset="0"/>
              </a:rPr>
              <a:t>Parteianhänger:innen</a:t>
            </a:r>
            <a:r>
              <a:rPr lang="de-DE" dirty="0">
                <a:solidFill>
                  <a:srgbClr val="000000"/>
                </a:solidFill>
                <a:effectLst/>
                <a:latin typeface="Helvetica" pitchFamily="2" charset="0"/>
              </a:rPr>
              <a:t> in ihren jeweiligen Präferenzen voneinander abgrenzen lassen. </a:t>
            </a:r>
          </a:p>
          <a:p>
            <a:pPr algn="l"/>
            <a:endParaRPr lang="de-DE" dirty="0"/>
          </a:p>
        </p:txBody>
      </p:sp>
      <p:sp>
        <p:nvSpPr>
          <p:cNvPr id="4" name="Foliennummernplatzhalter 3">
            <a:extLst>
              <a:ext uri="{FF2B5EF4-FFF2-40B4-BE49-F238E27FC236}">
                <a16:creationId xmlns:a16="http://schemas.microsoft.com/office/drawing/2014/main" id="{2A8D8800-DD43-9A65-15E9-18B17013A953}"/>
              </a:ext>
            </a:extLst>
          </p:cNvPr>
          <p:cNvSpPr>
            <a:spLocks noGrp="1"/>
          </p:cNvSpPr>
          <p:nvPr>
            <p:ph type="sldNum" sz="quarter" idx="5"/>
          </p:nvPr>
        </p:nvSpPr>
        <p:spPr/>
        <p:txBody>
          <a:bodyPr/>
          <a:lstStyle/>
          <a:p>
            <a:fld id="{54D59998-4020-C449-9611-2D9166FB56B7}" type="slidenum">
              <a:rPr lang="de-DE" smtClean="0"/>
              <a:t>11</a:t>
            </a:fld>
            <a:endParaRPr lang="de-DE"/>
          </a:p>
        </p:txBody>
      </p:sp>
    </p:spTree>
    <p:extLst>
      <p:ext uri="{BB962C8B-B14F-4D97-AF65-F5344CB8AC3E}">
        <p14:creationId xmlns:p14="http://schemas.microsoft.com/office/powerpoint/2010/main" val="344863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B8456-A1E0-9EA8-CD3A-424CBCB102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5A0FBB-0687-10D0-EDE5-A6DD11A616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F16369-28B6-9DB0-626B-F8D602589F80}"/>
              </a:ext>
            </a:extLst>
          </p:cNvPr>
          <p:cNvSpPr>
            <a:spLocks noGrp="1"/>
          </p:cNvSpPr>
          <p:nvPr>
            <p:ph type="body" idx="1"/>
          </p:nvPr>
        </p:nvSpPr>
        <p:spPr/>
        <p:txBody>
          <a:bodyPr/>
          <a:lstStyle/>
          <a:p>
            <a:pPr algn="l"/>
            <a:endParaRPr lang="de-DE" dirty="0"/>
          </a:p>
        </p:txBody>
      </p:sp>
      <p:sp>
        <p:nvSpPr>
          <p:cNvPr id="4" name="Foliennummernplatzhalter 3">
            <a:extLst>
              <a:ext uri="{FF2B5EF4-FFF2-40B4-BE49-F238E27FC236}">
                <a16:creationId xmlns:a16="http://schemas.microsoft.com/office/drawing/2014/main" id="{E0A91890-E127-2ECA-8A99-C03B5CE20A07}"/>
              </a:ext>
            </a:extLst>
          </p:cNvPr>
          <p:cNvSpPr>
            <a:spLocks noGrp="1"/>
          </p:cNvSpPr>
          <p:nvPr>
            <p:ph type="sldNum" sz="quarter" idx="5"/>
          </p:nvPr>
        </p:nvSpPr>
        <p:spPr/>
        <p:txBody>
          <a:bodyPr/>
          <a:lstStyle/>
          <a:p>
            <a:fld id="{54D59998-4020-C449-9611-2D9166FB56B7}" type="slidenum">
              <a:rPr lang="de-DE" smtClean="0"/>
              <a:t>12</a:t>
            </a:fld>
            <a:endParaRPr lang="de-DE"/>
          </a:p>
        </p:txBody>
      </p:sp>
    </p:spTree>
    <p:extLst>
      <p:ext uri="{BB962C8B-B14F-4D97-AF65-F5344CB8AC3E}">
        <p14:creationId xmlns:p14="http://schemas.microsoft.com/office/powerpoint/2010/main" val="40121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A6EC-41DE-5D97-09DA-5B128A9F6F1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2F6A40-3456-3563-E82A-6C02A38BAC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9803824-4B51-DAD1-69C8-839501C392C5}"/>
              </a:ext>
            </a:extLst>
          </p:cNvPr>
          <p:cNvSpPr>
            <a:spLocks noGrp="1"/>
          </p:cNvSpPr>
          <p:nvPr>
            <p:ph type="body" idx="1"/>
          </p:nvPr>
        </p:nvSpPr>
        <p:spPr/>
        <p:txBody>
          <a:bodyPr/>
          <a:lstStyle/>
          <a:p>
            <a:pPr algn="l"/>
            <a:endParaRPr lang="de-DE" dirty="0"/>
          </a:p>
        </p:txBody>
      </p:sp>
      <p:sp>
        <p:nvSpPr>
          <p:cNvPr id="4" name="Foliennummernplatzhalter 3">
            <a:extLst>
              <a:ext uri="{FF2B5EF4-FFF2-40B4-BE49-F238E27FC236}">
                <a16:creationId xmlns:a16="http://schemas.microsoft.com/office/drawing/2014/main" id="{61C65A13-AB7A-1E74-3B76-76A10E0B3BC4}"/>
              </a:ext>
            </a:extLst>
          </p:cNvPr>
          <p:cNvSpPr>
            <a:spLocks noGrp="1"/>
          </p:cNvSpPr>
          <p:nvPr>
            <p:ph type="sldNum" sz="quarter" idx="5"/>
          </p:nvPr>
        </p:nvSpPr>
        <p:spPr/>
        <p:txBody>
          <a:bodyPr/>
          <a:lstStyle/>
          <a:p>
            <a:fld id="{54D59998-4020-C449-9611-2D9166FB56B7}" type="slidenum">
              <a:rPr lang="de-DE" smtClean="0"/>
              <a:t>13</a:t>
            </a:fld>
            <a:endParaRPr lang="de-DE"/>
          </a:p>
        </p:txBody>
      </p:sp>
    </p:spTree>
    <p:extLst>
      <p:ext uri="{BB962C8B-B14F-4D97-AF65-F5344CB8AC3E}">
        <p14:creationId xmlns:p14="http://schemas.microsoft.com/office/powerpoint/2010/main" val="249551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2010-1FD1-E340-C1B1-58A569EE11D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C6391-2943-4F4F-7C0E-3802A98E96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C2B28B-FC2A-EDF1-DD08-2C4FD71CFB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library.fes.de</a:t>
            </a:r>
            <a:r>
              <a:rPr lang="de-DE" dirty="0"/>
              <a:t>/</a:t>
            </a:r>
            <a:r>
              <a:rPr lang="de-DE" dirty="0" err="1"/>
              <a:t>pdf</a:t>
            </a:r>
            <a:r>
              <a:rPr lang="de-DE" dirty="0"/>
              <a:t>-files/a-p-b/20355.pdf Seite 17</a:t>
            </a:r>
          </a:p>
          <a:p>
            <a:pPr algn="l"/>
            <a:endParaRPr lang="de-DE" dirty="0"/>
          </a:p>
        </p:txBody>
      </p:sp>
      <p:sp>
        <p:nvSpPr>
          <p:cNvPr id="4" name="Foliennummernplatzhalter 3">
            <a:extLst>
              <a:ext uri="{FF2B5EF4-FFF2-40B4-BE49-F238E27FC236}">
                <a16:creationId xmlns:a16="http://schemas.microsoft.com/office/drawing/2014/main" id="{D9F42017-DD1C-BB56-7494-E432034B200D}"/>
              </a:ext>
            </a:extLst>
          </p:cNvPr>
          <p:cNvSpPr>
            <a:spLocks noGrp="1"/>
          </p:cNvSpPr>
          <p:nvPr>
            <p:ph type="sldNum" sz="quarter" idx="5"/>
          </p:nvPr>
        </p:nvSpPr>
        <p:spPr/>
        <p:txBody>
          <a:bodyPr/>
          <a:lstStyle/>
          <a:p>
            <a:fld id="{54D59998-4020-C449-9611-2D9166FB56B7}" type="slidenum">
              <a:rPr lang="de-DE" smtClean="0"/>
              <a:t>14</a:t>
            </a:fld>
            <a:endParaRPr lang="de-DE"/>
          </a:p>
        </p:txBody>
      </p:sp>
    </p:spTree>
    <p:extLst>
      <p:ext uri="{BB962C8B-B14F-4D97-AF65-F5344CB8AC3E}">
        <p14:creationId xmlns:p14="http://schemas.microsoft.com/office/powerpoint/2010/main" val="207737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1CD3-C29E-C51B-DDF3-13722448291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5E8703-E979-C6F4-B5EF-F430C39F19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B3000D0-510A-3D21-3964-B45302552B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library.fes.de</a:t>
            </a:r>
            <a:r>
              <a:rPr lang="de-DE" dirty="0"/>
              <a:t>/</a:t>
            </a:r>
            <a:r>
              <a:rPr lang="de-DE" dirty="0" err="1"/>
              <a:t>pdf</a:t>
            </a:r>
            <a:r>
              <a:rPr lang="de-DE" dirty="0"/>
              <a:t>-files/a-p-b/20355.pdf Seite 17</a:t>
            </a:r>
          </a:p>
          <a:p>
            <a:pPr algn="l"/>
            <a:endParaRPr lang="de-DE" dirty="0"/>
          </a:p>
        </p:txBody>
      </p:sp>
      <p:sp>
        <p:nvSpPr>
          <p:cNvPr id="4" name="Foliennummernplatzhalter 3">
            <a:extLst>
              <a:ext uri="{FF2B5EF4-FFF2-40B4-BE49-F238E27FC236}">
                <a16:creationId xmlns:a16="http://schemas.microsoft.com/office/drawing/2014/main" id="{B78E372B-C7A8-8C00-1276-766C1BADE9D9}"/>
              </a:ext>
            </a:extLst>
          </p:cNvPr>
          <p:cNvSpPr>
            <a:spLocks noGrp="1"/>
          </p:cNvSpPr>
          <p:nvPr>
            <p:ph type="sldNum" sz="quarter" idx="5"/>
          </p:nvPr>
        </p:nvSpPr>
        <p:spPr/>
        <p:txBody>
          <a:bodyPr/>
          <a:lstStyle/>
          <a:p>
            <a:fld id="{54D59998-4020-C449-9611-2D9166FB56B7}" type="slidenum">
              <a:rPr lang="de-DE" smtClean="0"/>
              <a:t>15</a:t>
            </a:fld>
            <a:endParaRPr lang="de-DE"/>
          </a:p>
        </p:txBody>
      </p:sp>
    </p:spTree>
    <p:extLst>
      <p:ext uri="{BB962C8B-B14F-4D97-AF65-F5344CB8AC3E}">
        <p14:creationId xmlns:p14="http://schemas.microsoft.com/office/powerpoint/2010/main" val="329380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baseline="0" dirty="0"/>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16</a:t>
            </a:fld>
            <a:endParaRPr lang="de-DE"/>
          </a:p>
        </p:txBody>
      </p:sp>
    </p:spTree>
    <p:extLst>
      <p:ext uri="{BB962C8B-B14F-4D97-AF65-F5344CB8AC3E}">
        <p14:creationId xmlns:p14="http://schemas.microsoft.com/office/powerpoint/2010/main" val="1009218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3375-7A5C-96F4-0790-8FDBB9FB61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99B6380-E76A-A729-AFCC-7E013620D7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B4CFEB-060B-4141-B10D-B39B2270040A}"/>
              </a:ext>
            </a:extLst>
          </p:cNvPr>
          <p:cNvSpPr>
            <a:spLocks noGrp="1"/>
          </p:cNvSpPr>
          <p:nvPr>
            <p:ph type="body" idx="1"/>
          </p:nvPr>
        </p:nvSpPr>
        <p:spPr/>
        <p:txBody>
          <a:bodyPr/>
          <a:lstStyle/>
          <a:p>
            <a:pPr algn="l"/>
            <a:r>
              <a:rPr lang="de-DE" dirty="0"/>
              <a:t>https://</a:t>
            </a:r>
            <a:r>
              <a:rPr lang="de-DE" dirty="0" err="1"/>
              <a:t>www.bpb.de</a:t>
            </a:r>
            <a:r>
              <a:rPr lang="de-DE" dirty="0"/>
              <a:t>/</a:t>
            </a:r>
            <a:r>
              <a:rPr lang="de-DE" dirty="0" err="1"/>
              <a:t>themen</a:t>
            </a:r>
            <a:r>
              <a:rPr lang="de-DE" dirty="0"/>
              <a:t>/</a:t>
            </a:r>
            <a:r>
              <a:rPr lang="de-DE" dirty="0" err="1"/>
              <a:t>parteien</a:t>
            </a:r>
            <a:r>
              <a:rPr lang="de-DE" dirty="0"/>
              <a:t>/sprache-und-politik/42687/funktionen-politischer-sprache/</a:t>
            </a:r>
          </a:p>
          <a:p>
            <a:pPr algn="l"/>
            <a:r>
              <a:rPr lang="de-DE" dirty="0"/>
              <a:t>Ergänzung: Kommunikation ist nicht nur gesprochene Sprache </a:t>
            </a:r>
          </a:p>
          <a:p>
            <a:pPr algn="l"/>
            <a:endParaRPr lang="de-DE" dirty="0"/>
          </a:p>
          <a:p>
            <a:pPr marL="0" indent="0" rtl="0">
              <a:buNone/>
            </a:pPr>
            <a:r>
              <a:rPr lang="de-DE" b="1" i="0" u="none" strike="noStrike" dirty="0">
                <a:solidFill>
                  <a:srgbClr val="000000"/>
                </a:solidFill>
                <a:effectLst/>
              </a:rPr>
              <a:t>Einstellungsmodifikation</a:t>
            </a:r>
            <a:r>
              <a:rPr lang="de-DE" i="0" u="none" strike="noStrike" dirty="0">
                <a:solidFill>
                  <a:srgbClr val="000000"/>
                </a:solidFill>
                <a:effectLst/>
              </a:rPr>
              <a:t> = deine Meinung ändert sich </a:t>
            </a:r>
          </a:p>
          <a:p>
            <a:pPr marL="0" indent="0" rtl="0">
              <a:buNone/>
            </a:pPr>
            <a:r>
              <a:rPr lang="de-DE" b="1" dirty="0">
                <a:solidFill>
                  <a:srgbClr val="000000"/>
                </a:solidFill>
              </a:rPr>
              <a:t>Einstellungspolarisierung</a:t>
            </a:r>
            <a:r>
              <a:rPr lang="de-DE" dirty="0">
                <a:solidFill>
                  <a:srgbClr val="000000"/>
                </a:solidFill>
              </a:rPr>
              <a:t> = deine Meinung wird stärker/extremer</a:t>
            </a:r>
          </a:p>
          <a:p>
            <a:pPr marL="0" indent="0" rtl="0">
              <a:buNone/>
            </a:pPr>
            <a:r>
              <a:rPr lang="de-DE" b="1" i="0" u="none" strike="noStrike" dirty="0">
                <a:solidFill>
                  <a:srgbClr val="000000"/>
                </a:solidFill>
                <a:effectLst/>
              </a:rPr>
              <a:t>Einstellungsaffirmation</a:t>
            </a:r>
            <a:r>
              <a:rPr lang="de-DE" i="0" u="none" strike="noStrike" dirty="0">
                <a:solidFill>
                  <a:srgbClr val="000000"/>
                </a:solidFill>
                <a:effectLst/>
              </a:rPr>
              <a:t> = deine Meinung wird bestärkt/bestätigt</a:t>
            </a:r>
          </a:p>
          <a:p>
            <a:pPr marL="0" indent="0" algn="l" rtl="0">
              <a:buNone/>
            </a:pPr>
            <a:endParaRPr lang="de-DE" i="0" u="none" strike="noStrike" dirty="0">
              <a:solidFill>
                <a:srgbClr val="000000"/>
              </a:solidFill>
              <a:effectLst/>
            </a:endParaRPr>
          </a:p>
          <a:p>
            <a:pPr algn="l"/>
            <a:endParaRPr lang="de-DE" dirty="0"/>
          </a:p>
        </p:txBody>
      </p:sp>
      <p:sp>
        <p:nvSpPr>
          <p:cNvPr id="4" name="Foliennummernplatzhalter 3">
            <a:extLst>
              <a:ext uri="{FF2B5EF4-FFF2-40B4-BE49-F238E27FC236}">
                <a16:creationId xmlns:a16="http://schemas.microsoft.com/office/drawing/2014/main" id="{9BE1C701-A6A6-BE6A-2725-594995084F43}"/>
              </a:ext>
            </a:extLst>
          </p:cNvPr>
          <p:cNvSpPr>
            <a:spLocks noGrp="1"/>
          </p:cNvSpPr>
          <p:nvPr>
            <p:ph type="sldNum" sz="quarter" idx="5"/>
          </p:nvPr>
        </p:nvSpPr>
        <p:spPr/>
        <p:txBody>
          <a:bodyPr/>
          <a:lstStyle/>
          <a:p>
            <a:fld id="{54D59998-4020-C449-9611-2D9166FB56B7}" type="slidenum">
              <a:rPr lang="de-DE" smtClean="0"/>
              <a:t>17</a:t>
            </a:fld>
            <a:endParaRPr lang="de-DE"/>
          </a:p>
        </p:txBody>
      </p:sp>
    </p:spTree>
    <p:extLst>
      <p:ext uri="{BB962C8B-B14F-4D97-AF65-F5344CB8AC3E}">
        <p14:creationId xmlns:p14="http://schemas.microsoft.com/office/powerpoint/2010/main" val="159567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Worauf baut politische Kommunikation auf? Auf Narrativen! </a:t>
            </a:r>
          </a:p>
          <a:p>
            <a:endParaRPr lang="de-DE" dirty="0"/>
          </a:p>
          <a:p>
            <a:r>
              <a:rPr lang="de-DE" dirty="0"/>
              <a:t>Narrative helfen politischen Akteur*innen zu kommunizieren, weil sie wissen welche Grundwerte, Gefühle und Sichtweisen sie kommunizieren wollen. Des Weiteren bildet ihr Narrativ die Grundlage für ihre Weltsicht und kann so immer wieder „aufgewärmt“ werden innerhalb der politischen Kommunikation. Auf diese Weise stärken Parteien ihr Profil. </a:t>
            </a:r>
          </a:p>
        </p:txBody>
      </p:sp>
      <p:sp>
        <p:nvSpPr>
          <p:cNvPr id="4" name="Foliennummernplatzhalter 3"/>
          <p:cNvSpPr>
            <a:spLocks noGrp="1"/>
          </p:cNvSpPr>
          <p:nvPr>
            <p:ph type="sldNum" sz="quarter" idx="5"/>
          </p:nvPr>
        </p:nvSpPr>
        <p:spPr/>
        <p:txBody>
          <a:bodyPr/>
          <a:lstStyle/>
          <a:p>
            <a:fld id="{54D59998-4020-C449-9611-2D9166FB56B7}" type="slidenum">
              <a:rPr lang="de-DE" smtClean="0"/>
              <a:t>18</a:t>
            </a:fld>
            <a:endParaRPr lang="de-DE"/>
          </a:p>
        </p:txBody>
      </p:sp>
    </p:spTree>
    <p:extLst>
      <p:ext uri="{BB962C8B-B14F-4D97-AF65-F5344CB8AC3E}">
        <p14:creationId xmlns:p14="http://schemas.microsoft.com/office/powerpoint/2010/main" val="691383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FR" dirty="0"/>
              <a:t>Was macht das mit euch? Welche Gefühle transportiert der Satz?</a:t>
            </a:r>
          </a:p>
          <a:p>
            <a:endParaRPr lang="de-FR" dirty="0"/>
          </a:p>
          <a:p>
            <a:r>
              <a:rPr lang="de-DE" dirty="0"/>
              <a:t>A</a:t>
            </a:r>
            <a:r>
              <a:rPr lang="de-FR" dirty="0"/>
              <a:t>nderes Beispiel </a:t>
            </a:r>
          </a:p>
          <a:p>
            <a:r>
              <a:rPr lang="de-DE" dirty="0"/>
              <a:t>Wohnungsmarkt? – finde die letzten beiden gut oder 1 und 4 </a:t>
            </a:r>
            <a:br>
              <a:rPr lang="de-DE" dirty="0"/>
            </a:br>
            <a:br>
              <a:rPr lang="de-DE" dirty="0"/>
            </a:br>
            <a:r>
              <a:rPr lang="de-DE" b="0" i="0" u="none" strike="noStrike" dirty="0">
                <a:solidFill>
                  <a:srgbClr val="FFFFFF"/>
                </a:solidFill>
                <a:effectLst/>
                <a:latin typeface="__Playfair_Display_840cdc"/>
                <a:hlinkClick r:id="rId3"/>
              </a:rPr>
              <a:t>Wir brauchen weniger Regulierung auf dem Wohnungsmarkt und nicht noch immer eine Schippe drauf.</a:t>
            </a:r>
            <a:r>
              <a:rPr lang="de-DE" b="0" i="0" u="none" strike="noStrike" dirty="0">
                <a:solidFill>
                  <a:srgbClr val="FFFFFF"/>
                </a:solidFill>
                <a:effectLst/>
                <a:latin typeface="__Playfair_Display_840cdc"/>
              </a:rPr>
              <a:t> - https://</a:t>
            </a:r>
            <a:r>
              <a:rPr lang="de-DE" b="0" i="0" u="none" strike="noStrike" dirty="0" err="1">
                <a:solidFill>
                  <a:srgbClr val="FFFFFF"/>
                </a:solidFill>
                <a:effectLst/>
                <a:latin typeface="__Playfair_Display_840cdc"/>
              </a:rPr>
              <a:t>www.hessenschau.de</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politik</a:t>
            </a:r>
            <a:r>
              <a:rPr lang="de-DE" b="0" i="0" u="none" strike="noStrike" dirty="0">
                <a:solidFill>
                  <a:srgbClr val="FFFFFF"/>
                </a:solidFill>
                <a:effectLst/>
                <a:latin typeface="__Playfair_Display_840cdc"/>
              </a:rPr>
              <a:t>/bussgeld-bis-500000-euro-in-hessen-kann-leerstand-von-wohnungen-bald-teuer-werden-v4,wohnungen-leerstand-hessen-100.html</a:t>
            </a:r>
          </a:p>
          <a:p>
            <a:endParaRPr lang="de-DE" b="0" i="0" u="none" strike="noStrike" dirty="0">
              <a:solidFill>
                <a:srgbClr val="FFFFFF"/>
              </a:solidFill>
              <a:effectLst/>
              <a:latin typeface="__Playfair_Display_840cdc"/>
            </a:endParaRPr>
          </a:p>
          <a:p>
            <a:r>
              <a:rPr lang="de-DE" b="0" i="0" u="none" strike="noStrike" dirty="0">
                <a:solidFill>
                  <a:srgbClr val="FFFFFF"/>
                </a:solidFill>
                <a:effectLst/>
                <a:latin typeface="__Playfair_Display_840cdc"/>
                <a:hlinkClick r:id="rId4"/>
              </a:rPr>
              <a:t>Der Wohnungsmarkt steht am Kipppunkt.</a:t>
            </a:r>
            <a:r>
              <a:rPr lang="de-DE" b="0" i="0" u="none" strike="noStrike" dirty="0">
                <a:solidFill>
                  <a:srgbClr val="FFFFFF"/>
                </a:solidFill>
                <a:effectLst/>
                <a:latin typeface="__Playfair_Display_840cdc"/>
              </a:rPr>
              <a:t> - https://</a:t>
            </a:r>
            <a:r>
              <a:rPr lang="de-DE" b="0" i="0" u="none" strike="noStrike" dirty="0" err="1">
                <a:solidFill>
                  <a:srgbClr val="FFFFFF"/>
                </a:solidFill>
                <a:effectLst/>
                <a:latin typeface="__Playfair_Display_840cdc"/>
              </a:rPr>
              <a:t>www.n-tv.de</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ticker</a:t>
            </a:r>
            <a:r>
              <a:rPr lang="de-DE" b="0" i="0" u="none" strike="noStrike" dirty="0">
                <a:solidFill>
                  <a:srgbClr val="FFFFFF"/>
                </a:solidFill>
                <a:effectLst/>
                <a:latin typeface="__Playfair_Display_840cdc"/>
              </a:rPr>
              <a:t>/Der-Wohnungsmarkt-steht-am-Kipppunkt-article24066763.html</a:t>
            </a:r>
          </a:p>
          <a:p>
            <a:endParaRPr lang="de-DE" b="0" i="0" u="none" strike="noStrike" dirty="0">
              <a:solidFill>
                <a:srgbClr val="FFFFFF"/>
              </a:solidFill>
              <a:effectLst/>
              <a:latin typeface="__Playfair_Display_840cdc"/>
            </a:endParaRPr>
          </a:p>
          <a:p>
            <a:r>
              <a:rPr lang="de-DE" b="0" i="0" u="none" strike="noStrike" dirty="0">
                <a:solidFill>
                  <a:srgbClr val="FFFFFF"/>
                </a:solidFill>
                <a:effectLst/>
                <a:latin typeface="__Playfair_Display_840cdc"/>
                <a:hlinkClick r:id="rId5"/>
              </a:rPr>
              <a:t>Wenn sich Vermieten für sie nicht mehr lohnt, wird sich die Lage auf dem Wohnungsmarkt zusätzlich verschärfen.</a:t>
            </a:r>
            <a:r>
              <a:rPr lang="de-DE" b="0" i="0" u="none" strike="noStrike" dirty="0">
                <a:solidFill>
                  <a:srgbClr val="FFFFFF"/>
                </a:solidFill>
                <a:effectLst/>
                <a:latin typeface="__Playfair_Display_840cdc"/>
              </a:rPr>
              <a:t> - https://</a:t>
            </a:r>
            <a:r>
              <a:rPr lang="de-DE" b="0" i="0" u="none" strike="noStrike" dirty="0" err="1">
                <a:solidFill>
                  <a:srgbClr val="FFFFFF"/>
                </a:solidFill>
                <a:effectLst/>
                <a:latin typeface="__Playfair_Display_840cdc"/>
              </a:rPr>
              <a:t>www.focus.de</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politik</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deutschland</a:t>
            </a:r>
            <a:r>
              <a:rPr lang="de-DE" b="0" i="0" u="none" strike="noStrike" dirty="0">
                <a:solidFill>
                  <a:srgbClr val="FFFFFF"/>
                </a:solidFill>
                <a:effectLst/>
                <a:latin typeface="__Playfair_Display_840cdc"/>
              </a:rPr>
              <a:t>/keine-politik-fuer-menschen-fdp-verschaerft-kritik-an-habeck-wegen-moeglichem-gas-und-oelheizungsverbot_id_187112701.html</a:t>
            </a:r>
          </a:p>
          <a:p>
            <a:endParaRPr lang="de-DE" b="0" i="0" u="none" strike="noStrike" dirty="0">
              <a:solidFill>
                <a:srgbClr val="FFFFFF"/>
              </a:solidFill>
              <a:effectLst/>
              <a:latin typeface="__Playfair_Display_840cdc"/>
            </a:endParaRPr>
          </a:p>
          <a:p>
            <a:r>
              <a:rPr lang="de-DE" b="0" i="0" u="none" strike="noStrike" dirty="0">
                <a:solidFill>
                  <a:srgbClr val="FFFFFF"/>
                </a:solidFill>
                <a:effectLst/>
                <a:latin typeface="__Playfair_Display_840cdc"/>
                <a:hlinkClick r:id="rId6"/>
              </a:rPr>
              <a:t>Steigende Mieten sind zu einer der drängendsten sozialen Fragen unserer Zeit geworden.</a:t>
            </a:r>
            <a:r>
              <a:rPr lang="de-DE" b="0" i="0" u="none" strike="noStrike" dirty="0">
                <a:solidFill>
                  <a:srgbClr val="FFFFFF"/>
                </a:solidFill>
                <a:effectLst/>
                <a:latin typeface="__Playfair_Display_840cdc"/>
              </a:rPr>
              <a:t> - https://</a:t>
            </a:r>
            <a:r>
              <a:rPr lang="de-DE" b="0" i="0" u="none" strike="noStrike" dirty="0" err="1">
                <a:solidFill>
                  <a:srgbClr val="FFFFFF"/>
                </a:solidFill>
                <a:effectLst/>
                <a:latin typeface="__Playfair_Display_840cdc"/>
              </a:rPr>
              <a:t>www.zeit.de</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news</a:t>
            </a:r>
            <a:r>
              <a:rPr lang="de-DE" b="0" i="0" u="none" strike="noStrike" dirty="0">
                <a:solidFill>
                  <a:srgbClr val="FFFFFF"/>
                </a:solidFill>
                <a:effectLst/>
                <a:latin typeface="__Playfair_Display_840cdc"/>
              </a:rPr>
              <a:t>/2025-05/25/</a:t>
            </a:r>
            <a:r>
              <a:rPr lang="de-DE" b="0" i="0" u="none" strike="noStrike" dirty="0" err="1">
                <a:solidFill>
                  <a:srgbClr val="FFFFFF"/>
                </a:solidFill>
                <a:effectLst/>
                <a:latin typeface="__Playfair_Display_840cdc"/>
              </a:rPr>
              <a:t>nrw</a:t>
            </a:r>
            <a:r>
              <a:rPr lang="de-DE" b="0" i="0" u="none" strike="noStrike" dirty="0">
                <a:solidFill>
                  <a:srgbClr val="FFFFFF"/>
                </a:solidFill>
                <a:effectLst/>
                <a:latin typeface="__Playfair_Display_840cdc"/>
              </a:rPr>
              <a:t>-</a:t>
            </a:r>
            <a:r>
              <a:rPr lang="de-DE" b="0" i="0" u="none" strike="noStrike" dirty="0" err="1">
                <a:solidFill>
                  <a:srgbClr val="FFFFFF"/>
                </a:solidFill>
                <a:effectLst/>
                <a:latin typeface="__Playfair_Display_840cdc"/>
              </a:rPr>
              <a:t>gruene</a:t>
            </a:r>
            <a:r>
              <a:rPr lang="de-DE" b="0" i="0" u="none" strike="noStrike" dirty="0">
                <a:solidFill>
                  <a:srgbClr val="FFFFFF"/>
                </a:solidFill>
                <a:effectLst/>
                <a:latin typeface="__Playfair_Display_840cdc"/>
              </a:rPr>
              <a:t>-setzen-im-kommunalwahlkampf-auf-wohnungspolitik</a:t>
            </a:r>
            <a:endParaRPr lang="de-FR" dirty="0"/>
          </a:p>
        </p:txBody>
      </p:sp>
      <p:sp>
        <p:nvSpPr>
          <p:cNvPr id="4" name="Foliennummernplatzhalter 3"/>
          <p:cNvSpPr>
            <a:spLocks noGrp="1"/>
          </p:cNvSpPr>
          <p:nvPr>
            <p:ph type="sldNum" sz="quarter" idx="5"/>
          </p:nvPr>
        </p:nvSpPr>
        <p:spPr/>
        <p:txBody>
          <a:bodyPr/>
          <a:lstStyle/>
          <a:p>
            <a:fld id="{54D59998-4020-C449-9611-2D9166FB56B7}" type="slidenum">
              <a:rPr lang="de-DE" smtClean="0"/>
              <a:t>19</a:t>
            </a:fld>
            <a:endParaRPr lang="de-DE"/>
          </a:p>
        </p:txBody>
      </p:sp>
    </p:spTree>
    <p:extLst>
      <p:ext uri="{BB962C8B-B14F-4D97-AF65-F5344CB8AC3E}">
        <p14:creationId xmlns:p14="http://schemas.microsoft.com/office/powerpoint/2010/main" val="331470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BC60-530A-0A2E-CFFF-B4F3B404DA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D7E58D-B96E-CF85-B7C2-FE73BDD59C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DE3B22-EA72-22C2-C9E6-C1620FBB82D0}"/>
              </a:ext>
            </a:extLst>
          </p:cNvPr>
          <p:cNvSpPr>
            <a:spLocks noGrp="1"/>
          </p:cNvSpPr>
          <p:nvPr>
            <p:ph type="body" idx="1"/>
          </p:nvPr>
        </p:nvSpPr>
        <p:spPr/>
        <p:txBody>
          <a:bodyPr/>
          <a:lstStyle/>
          <a:p>
            <a:r>
              <a:rPr lang="de-DE" b="0" i="0" u="none" strike="noStrike" dirty="0">
                <a:solidFill>
                  <a:srgbClr val="FFFFFF"/>
                </a:solidFill>
                <a:effectLst/>
                <a:latin typeface="__Playfair_Display_840cdc"/>
                <a:hlinkClick r:id="rId3"/>
              </a:rPr>
              <a:t>Steigende Mieten sind zu einer der drängendsten sozialen Fragen unserer Zeit geworden.</a:t>
            </a:r>
            <a:r>
              <a:rPr lang="de-DE" b="0" i="0" u="none" strike="noStrike" dirty="0">
                <a:solidFill>
                  <a:srgbClr val="FFFFFF"/>
                </a:solidFill>
                <a:effectLst/>
                <a:latin typeface="__Playfair_Display_840cdc"/>
              </a:rPr>
              <a:t> </a:t>
            </a:r>
            <a:r>
              <a:rPr lang="de-FR" dirty="0"/>
              <a:t>Was macht das mit euch? Welche Gefühle transportiert der Satz?</a:t>
            </a:r>
          </a:p>
          <a:p>
            <a:endParaRPr lang="de-FR" dirty="0"/>
          </a:p>
          <a:p>
            <a:r>
              <a:rPr lang="de-FR" dirty="0"/>
              <a:t>Wir arbeiten zu wenig / junge Menschen chillen nur </a:t>
            </a:r>
          </a:p>
          <a:p>
            <a:endParaRPr lang="de-FR" dirty="0"/>
          </a:p>
          <a:p>
            <a:r>
              <a:rPr lang="de-FR" dirty="0"/>
              <a:t>Zwei verschiedene Narrative zu einem Fakt </a:t>
            </a:r>
          </a:p>
          <a:p>
            <a:endParaRPr lang="de-FR" dirty="0"/>
          </a:p>
          <a:p>
            <a:r>
              <a:rPr lang="de-FR" dirty="0"/>
              <a:t> zB</a:t>
            </a:r>
          </a:p>
          <a:p>
            <a:r>
              <a:rPr lang="de-FR" dirty="0"/>
              <a:t>Dönerpreisbremse </a:t>
            </a:r>
          </a:p>
          <a:p>
            <a:r>
              <a:rPr lang="de-FR" dirty="0"/>
              <a:t>Geschlechtergerechtigkeit (Femizide)</a:t>
            </a:r>
          </a:p>
        </p:txBody>
      </p:sp>
      <p:sp>
        <p:nvSpPr>
          <p:cNvPr id="4" name="Foliennummernplatzhalter 3">
            <a:extLst>
              <a:ext uri="{FF2B5EF4-FFF2-40B4-BE49-F238E27FC236}">
                <a16:creationId xmlns:a16="http://schemas.microsoft.com/office/drawing/2014/main" id="{1A42B2C1-5019-F38A-6C38-EF0CFA819DF2}"/>
              </a:ext>
            </a:extLst>
          </p:cNvPr>
          <p:cNvSpPr>
            <a:spLocks noGrp="1"/>
          </p:cNvSpPr>
          <p:nvPr>
            <p:ph type="sldNum" sz="quarter" idx="5"/>
          </p:nvPr>
        </p:nvSpPr>
        <p:spPr/>
        <p:txBody>
          <a:bodyPr/>
          <a:lstStyle/>
          <a:p>
            <a:fld id="{54D59998-4020-C449-9611-2D9166FB56B7}" type="slidenum">
              <a:rPr lang="de-DE" smtClean="0"/>
              <a:t>20</a:t>
            </a:fld>
            <a:endParaRPr lang="de-DE"/>
          </a:p>
        </p:txBody>
      </p:sp>
    </p:spTree>
    <p:extLst>
      <p:ext uri="{BB962C8B-B14F-4D97-AF65-F5344CB8AC3E}">
        <p14:creationId xmlns:p14="http://schemas.microsoft.com/office/powerpoint/2010/main" val="260614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werden im Laufe des Projekttags auch Pausen machen, die aber nicht zu den regulären Zeiten stattfinden werden, da wir sie an den Ablauf des Projekttags anpassen. Sollte jemand von euch während der regulären Pausen etwas zu klären haben (mit dem Sekretariat o.ä.), könnt ihr gerne auf uns zukommen </a:t>
            </a:r>
          </a:p>
        </p:txBody>
      </p:sp>
      <p:sp>
        <p:nvSpPr>
          <p:cNvPr id="4" name="Foliennummernplatzhalter 3"/>
          <p:cNvSpPr>
            <a:spLocks noGrp="1"/>
          </p:cNvSpPr>
          <p:nvPr>
            <p:ph type="sldNum" sz="quarter" idx="10"/>
          </p:nvPr>
        </p:nvSpPr>
        <p:spPr/>
        <p:txBody>
          <a:bodyPr/>
          <a:lstStyle/>
          <a:p>
            <a:fld id="{541E9CB7-253A-8640-8681-74B6F60605FB}" type="slidenum">
              <a:rPr lang="de-DE" smtClean="0"/>
              <a:t>2</a:t>
            </a:fld>
            <a:endParaRPr lang="de-DE"/>
          </a:p>
        </p:txBody>
      </p:sp>
    </p:spTree>
    <p:extLst>
      <p:ext uri="{BB962C8B-B14F-4D97-AF65-F5344CB8AC3E}">
        <p14:creationId xmlns:p14="http://schemas.microsoft.com/office/powerpoint/2010/main" val="63233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Beides bezieht sich auf dieselbe Situation, aber das Narrativ gibt der Aussage </a:t>
            </a:r>
            <a:r>
              <a:rPr lang="de-DE" b="1" dirty="0"/>
              <a:t>eine Richtung, eine Bedeutung und ein Gefühl</a:t>
            </a:r>
            <a:r>
              <a:rPr lang="de-DE" dirty="0"/>
              <a:t> – hier z. B. Hoffnung, Stolz, Zusammenhalt.</a:t>
            </a:r>
            <a:endParaRPr lang="de-FR" dirty="0"/>
          </a:p>
        </p:txBody>
      </p:sp>
      <p:sp>
        <p:nvSpPr>
          <p:cNvPr id="4" name="Foliennummernplatzhalter 3"/>
          <p:cNvSpPr>
            <a:spLocks noGrp="1"/>
          </p:cNvSpPr>
          <p:nvPr>
            <p:ph type="sldNum" sz="quarter" idx="5"/>
          </p:nvPr>
        </p:nvSpPr>
        <p:spPr/>
        <p:txBody>
          <a:bodyPr/>
          <a:lstStyle/>
          <a:p>
            <a:fld id="{54D59998-4020-C449-9611-2D9166FB56B7}" type="slidenum">
              <a:rPr lang="de-DE" smtClean="0"/>
              <a:t>21</a:t>
            </a:fld>
            <a:endParaRPr lang="de-DE"/>
          </a:p>
        </p:txBody>
      </p:sp>
    </p:spTree>
    <p:extLst>
      <p:ext uri="{BB962C8B-B14F-4D97-AF65-F5344CB8AC3E}">
        <p14:creationId xmlns:p14="http://schemas.microsoft.com/office/powerpoint/2010/main" val="88132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b="1" dirty="0"/>
              <a:t>Narrative machen komplexe Themen verständlicher</a:t>
            </a:r>
            <a:endParaRPr lang="de-DE" dirty="0"/>
          </a:p>
          <a:p>
            <a:pPr>
              <a:buFont typeface="Arial" panose="020B0604020202020204" pitchFamily="34" charset="0"/>
              <a:buChar char="•"/>
            </a:pPr>
            <a:r>
              <a:rPr lang="de-DE" dirty="0"/>
              <a:t>Politik ist oft kompliziert und schwer zu durchschauen.</a:t>
            </a:r>
          </a:p>
          <a:p>
            <a:pPr>
              <a:buFont typeface="Arial" panose="020B0604020202020204" pitchFamily="34" charset="0"/>
              <a:buChar char="•"/>
            </a:pPr>
            <a:r>
              <a:rPr lang="de-DE" dirty="0"/>
              <a:t>Ein Narrativ vereinfacht Inhalte, verbindet sie mit Emotionen und hilft so, Menschen besser zu erreichen.</a:t>
            </a:r>
          </a:p>
          <a:p>
            <a:pPr>
              <a:buFont typeface="Arial" panose="020B0604020202020204" pitchFamily="34" charset="0"/>
              <a:buChar char="•"/>
            </a:pPr>
            <a:endParaRPr lang="de-DE" dirty="0"/>
          </a:p>
          <a:p>
            <a:pPr>
              <a:buNone/>
            </a:pPr>
            <a:r>
              <a:rPr lang="de-DE" b="1" dirty="0"/>
              <a:t>Glaubwürdigkeit durch Wiederholung und Emotion</a:t>
            </a:r>
            <a:endParaRPr lang="de-DE" dirty="0"/>
          </a:p>
          <a:p>
            <a:pPr>
              <a:buFont typeface="Arial" panose="020B0604020202020204" pitchFamily="34" charset="0"/>
              <a:buChar char="•"/>
            </a:pPr>
            <a:r>
              <a:rPr lang="de-DE" dirty="0"/>
              <a:t>Gut erzählte Narrative wirken plausibel – auch wenn sie nicht ganz der Realität entsprechen.</a:t>
            </a:r>
          </a:p>
          <a:p>
            <a:pPr>
              <a:buFont typeface="Arial" panose="020B0604020202020204" pitchFamily="34" charset="0"/>
              <a:buChar char="•"/>
            </a:pPr>
            <a:r>
              <a:rPr lang="de-DE" dirty="0"/>
              <a:t>Sie können durch Wiederholung und emotionale Sprache Zustimmung erzeugen, selbst bei kritischen Themen.</a:t>
            </a:r>
          </a:p>
          <a:p>
            <a:pPr>
              <a:buFont typeface="Arial" panose="020B0604020202020204" pitchFamily="34" charset="0"/>
              <a:buChar char="•"/>
            </a:pPr>
            <a:endParaRPr lang="de-DE" dirty="0"/>
          </a:p>
          <a:p>
            <a:pPr>
              <a:buNone/>
            </a:pPr>
            <a:r>
              <a:rPr lang="de-DE" b="1" dirty="0"/>
              <a:t>„Wir gegen die anderen“ – Identität und Gemeinschaft</a:t>
            </a:r>
            <a:endParaRPr lang="de-DE" dirty="0"/>
          </a:p>
          <a:p>
            <a:pPr>
              <a:buFont typeface="Arial" panose="020B0604020202020204" pitchFamily="34" charset="0"/>
              <a:buChar char="•"/>
            </a:pPr>
            <a:r>
              <a:rPr lang="de-DE" dirty="0"/>
              <a:t>Narrative erzeugen ein „Wir-Gefühl“ – z. B. durch das Schaffen gemeinsamer Werte oder Ängste.</a:t>
            </a:r>
          </a:p>
          <a:p>
            <a:pPr>
              <a:buFont typeface="Arial" panose="020B0604020202020204" pitchFamily="34" charset="0"/>
              <a:buChar char="•"/>
            </a:pPr>
            <a:r>
              <a:rPr lang="de-DE" dirty="0"/>
              <a:t>Dadurch wird die eigene Gruppe gestärkt und politische Botschaften wirken verbindender.</a:t>
            </a:r>
          </a:p>
          <a:p>
            <a:pPr>
              <a:buFont typeface="Arial" panose="020B0604020202020204" pitchFamily="34" charset="0"/>
              <a:buChar char="•"/>
            </a:pPr>
            <a:endParaRPr lang="de-DE" dirty="0"/>
          </a:p>
          <a:p>
            <a:pPr>
              <a:buNone/>
            </a:pPr>
            <a:r>
              <a:rPr lang="de-DE" b="1" dirty="0"/>
              <a:t>Feindbilder schaffen und Gegner abwerten</a:t>
            </a:r>
            <a:endParaRPr lang="de-DE" dirty="0"/>
          </a:p>
          <a:p>
            <a:pPr>
              <a:buFont typeface="Arial" panose="020B0604020202020204" pitchFamily="34" charset="0"/>
              <a:buChar char="•"/>
            </a:pPr>
            <a:r>
              <a:rPr lang="de-DE" dirty="0"/>
              <a:t>Manche Narrative nutzen Schwarz-Weiß-Muster: „Wir sind die Guten, die anderen sind gefährlich oder schuld.“</a:t>
            </a:r>
          </a:p>
          <a:p>
            <a:pPr>
              <a:buFont typeface="Arial" panose="020B0604020202020204" pitchFamily="34" charset="0"/>
              <a:buChar char="•"/>
            </a:pPr>
            <a:r>
              <a:rPr lang="de-DE" dirty="0"/>
              <a:t>Das kann die öffentliche Meinung über politische Gegner stark beeinflussen – oft einseitig oder unfair.</a:t>
            </a:r>
          </a:p>
          <a:p>
            <a:pPr>
              <a:buFont typeface="Arial" panose="020B0604020202020204" pitchFamily="34" charset="0"/>
              <a:buChar char="•"/>
            </a:pPr>
            <a:endParaRPr lang="de-DE" dirty="0"/>
          </a:p>
          <a:p>
            <a:pPr>
              <a:buNone/>
            </a:pPr>
            <a:r>
              <a:rPr lang="de-DE" b="1" dirty="0"/>
              <a:t>Politische Maßnahmen besser verkaufen</a:t>
            </a:r>
            <a:endParaRPr lang="de-DE" dirty="0"/>
          </a:p>
          <a:p>
            <a:pPr>
              <a:buFont typeface="Arial" panose="020B0604020202020204" pitchFamily="34" charset="0"/>
              <a:buChar char="•"/>
            </a:pPr>
            <a:r>
              <a:rPr lang="de-DE" dirty="0"/>
              <a:t>Entscheidungen wirken überzeugender, wenn sie in eine größere Geschichte eingebettet sind.</a:t>
            </a:r>
          </a:p>
          <a:p>
            <a:pPr>
              <a:buFont typeface="Arial" panose="020B0604020202020204" pitchFamily="34" charset="0"/>
              <a:buChar char="•"/>
            </a:pPr>
            <a:r>
              <a:rPr lang="de-DE" dirty="0"/>
              <a:t>Zum Beispiel: „Wir müssen jetzt handeln, damit unsere Kinder eine Zukunft haben.“</a:t>
            </a:r>
          </a:p>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22</a:t>
            </a:fld>
            <a:endParaRPr lang="de-DE"/>
          </a:p>
        </p:txBody>
      </p:sp>
    </p:spTree>
    <p:extLst>
      <p:ext uri="{BB962C8B-B14F-4D97-AF65-F5344CB8AC3E}">
        <p14:creationId xmlns:p14="http://schemas.microsoft.com/office/powerpoint/2010/main" val="97508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4CF6-3AD7-4ABC-F11F-26480984C19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8392A9-0932-59A4-C2F8-D3A6476973E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C7B315-14B0-67C5-31E0-9887638E21C2}"/>
              </a:ext>
            </a:extLst>
          </p:cNvPr>
          <p:cNvSpPr>
            <a:spLocks noGrp="1"/>
          </p:cNvSpPr>
          <p:nvPr>
            <p:ph type="body" idx="1"/>
          </p:nvPr>
        </p:nvSpPr>
        <p:spPr/>
        <p:txBody>
          <a:bodyPr/>
          <a:lstStyle/>
          <a:p>
            <a:r>
              <a:rPr lang="de-DE" dirty="0"/>
              <a:t>Bei der Übung bekommt ihr Schlagzeilen von Politiker*innen und Zeitungsschlagzeilen die ihr analysieren sollt. Das Ziel der Übung ist es grundlegende Narrative innerhalb der politischen Kommunikation zu erkennen. Was ist das Ziel, welche Bilder werden bedient, wie wollen die politischen Akteur*innen ihre Zuhörenden überzeugen. </a:t>
            </a:r>
          </a:p>
        </p:txBody>
      </p:sp>
      <p:sp>
        <p:nvSpPr>
          <p:cNvPr id="4" name="Foliennummernplatzhalter 3">
            <a:extLst>
              <a:ext uri="{FF2B5EF4-FFF2-40B4-BE49-F238E27FC236}">
                <a16:creationId xmlns:a16="http://schemas.microsoft.com/office/drawing/2014/main" id="{9FD3786D-72A8-902A-0E0A-71073E257D56}"/>
              </a:ext>
            </a:extLst>
          </p:cNvPr>
          <p:cNvSpPr>
            <a:spLocks noGrp="1"/>
          </p:cNvSpPr>
          <p:nvPr>
            <p:ph type="sldNum" sz="quarter" idx="5"/>
          </p:nvPr>
        </p:nvSpPr>
        <p:spPr/>
        <p:txBody>
          <a:bodyPr/>
          <a:lstStyle/>
          <a:p>
            <a:fld id="{2FA14A25-3113-419F-98E7-B12B871AB6B2}" type="slidenum">
              <a:rPr lang="de-DE" smtClean="0"/>
              <a:t>23</a:t>
            </a:fld>
            <a:endParaRPr lang="de-DE"/>
          </a:p>
        </p:txBody>
      </p:sp>
    </p:spTree>
    <p:extLst>
      <p:ext uri="{BB962C8B-B14F-4D97-AF65-F5344CB8AC3E}">
        <p14:creationId xmlns:p14="http://schemas.microsoft.com/office/powerpoint/2010/main" val="171531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3AD0-6F7C-35E2-5C93-BDF58D0D99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9D485E-D1B5-C1F2-5595-34865DA99F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1497F09-5634-FB5B-5C78-28D083F07D2E}"/>
              </a:ext>
            </a:extLst>
          </p:cNvPr>
          <p:cNvSpPr>
            <a:spLocks noGrp="1"/>
          </p:cNvSpPr>
          <p:nvPr>
            <p:ph type="body" idx="1"/>
          </p:nvPr>
        </p:nvSpPr>
        <p:spPr/>
        <p:txBody>
          <a:bodyPr/>
          <a:lstStyle/>
          <a:p>
            <a:r>
              <a:rPr lang="de-DE" dirty="0"/>
              <a:t>Hier die neue Version, mit sehr verkürzter Aufgabenstellung, find ich persönlich aber ausreichend, um ins Gespräch zu kommen. Außerdem geben wir so wenig vor, und holen die </a:t>
            </a:r>
            <a:r>
              <a:rPr lang="de-DE" dirty="0" err="1"/>
              <a:t>SuS</a:t>
            </a:r>
            <a:r>
              <a:rPr lang="de-DE" dirty="0"/>
              <a:t> da ab wo sie sind. </a:t>
            </a:r>
          </a:p>
          <a:p>
            <a:endParaRPr lang="de-DE" dirty="0"/>
          </a:p>
          <a:p>
            <a:r>
              <a:rPr lang="de-DE" dirty="0"/>
              <a:t>Template aus Problem Statement DT anpassen (Fragen und Layout)</a:t>
            </a:r>
          </a:p>
        </p:txBody>
      </p:sp>
      <p:sp>
        <p:nvSpPr>
          <p:cNvPr id="4" name="Foliennummernplatzhalter 3">
            <a:extLst>
              <a:ext uri="{FF2B5EF4-FFF2-40B4-BE49-F238E27FC236}">
                <a16:creationId xmlns:a16="http://schemas.microsoft.com/office/drawing/2014/main" id="{C84C649C-E191-9AFF-AF7F-9D266A7B634F}"/>
              </a:ext>
            </a:extLst>
          </p:cNvPr>
          <p:cNvSpPr>
            <a:spLocks noGrp="1"/>
          </p:cNvSpPr>
          <p:nvPr>
            <p:ph type="sldNum" sz="quarter" idx="5"/>
          </p:nvPr>
        </p:nvSpPr>
        <p:spPr/>
        <p:txBody>
          <a:bodyPr/>
          <a:lstStyle/>
          <a:p>
            <a:fld id="{2FA14A25-3113-419F-98E7-B12B871AB6B2}" type="slidenum">
              <a:rPr lang="de-DE" smtClean="0"/>
              <a:t>24</a:t>
            </a:fld>
            <a:endParaRPr lang="de-DE"/>
          </a:p>
        </p:txBody>
      </p:sp>
    </p:spTree>
    <p:extLst>
      <p:ext uri="{BB962C8B-B14F-4D97-AF65-F5344CB8AC3E}">
        <p14:creationId xmlns:p14="http://schemas.microsoft.com/office/powerpoint/2010/main" val="3521435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FR" dirty="0"/>
          </a:p>
        </p:txBody>
      </p:sp>
      <p:sp>
        <p:nvSpPr>
          <p:cNvPr id="4" name="Foliennummernplatzhalter 3"/>
          <p:cNvSpPr>
            <a:spLocks noGrp="1"/>
          </p:cNvSpPr>
          <p:nvPr>
            <p:ph type="sldNum" sz="quarter" idx="5"/>
          </p:nvPr>
        </p:nvSpPr>
        <p:spPr/>
        <p:txBody>
          <a:bodyPr/>
          <a:lstStyle/>
          <a:p>
            <a:fld id="{54D59998-4020-C449-9611-2D9166FB56B7}" type="slidenum">
              <a:rPr lang="de-DE" smtClean="0"/>
              <a:t>26</a:t>
            </a:fld>
            <a:endParaRPr lang="de-DE"/>
          </a:p>
        </p:txBody>
      </p:sp>
    </p:spTree>
    <p:extLst>
      <p:ext uri="{BB962C8B-B14F-4D97-AF65-F5344CB8AC3E}">
        <p14:creationId xmlns:p14="http://schemas.microsoft.com/office/powerpoint/2010/main" val="1621552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a:buNone/>
            </a:pPr>
            <a:endParaRPr lang="de-FR" dirty="0"/>
          </a:p>
        </p:txBody>
      </p:sp>
      <p:sp>
        <p:nvSpPr>
          <p:cNvPr id="4" name="Foliennummernplatzhalter 3"/>
          <p:cNvSpPr>
            <a:spLocks noGrp="1"/>
          </p:cNvSpPr>
          <p:nvPr>
            <p:ph type="sldNum" sz="quarter" idx="5"/>
          </p:nvPr>
        </p:nvSpPr>
        <p:spPr/>
        <p:txBody>
          <a:bodyPr/>
          <a:lstStyle/>
          <a:p>
            <a:fld id="{54D59998-4020-C449-9611-2D9166FB56B7}" type="slidenum">
              <a:rPr lang="de-DE" smtClean="0"/>
              <a:t>27</a:t>
            </a:fld>
            <a:endParaRPr lang="de-DE"/>
          </a:p>
        </p:txBody>
      </p:sp>
    </p:spTree>
    <p:extLst>
      <p:ext uri="{BB962C8B-B14F-4D97-AF65-F5344CB8AC3E}">
        <p14:creationId xmlns:p14="http://schemas.microsoft.com/office/powerpoint/2010/main" val="4290881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9B5E3-027D-F3DD-0269-7699779AF2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7DFF4B-B815-67E9-E0BB-F15AB1CEBB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7D10EE5-8F80-5034-BA70-1A0A9DD2FC06}"/>
              </a:ext>
            </a:extLst>
          </p:cNvPr>
          <p:cNvSpPr>
            <a:spLocks noGrp="1"/>
          </p:cNvSpPr>
          <p:nvPr>
            <p:ph type="body" idx="1"/>
          </p:nvPr>
        </p:nvSpPr>
        <p:spPr/>
        <p:txBody>
          <a:bodyPr/>
          <a:lstStyle/>
          <a:p>
            <a:r>
              <a:rPr lang="de-DE" dirty="0"/>
              <a:t>Hier müssen dann für die Besprechung die gewählten Schlagzeilen rein und die Redepunkte der Analyse.</a:t>
            </a:r>
          </a:p>
        </p:txBody>
      </p:sp>
      <p:sp>
        <p:nvSpPr>
          <p:cNvPr id="4" name="Foliennummernplatzhalter 3">
            <a:extLst>
              <a:ext uri="{FF2B5EF4-FFF2-40B4-BE49-F238E27FC236}">
                <a16:creationId xmlns:a16="http://schemas.microsoft.com/office/drawing/2014/main" id="{E7B35FF0-38D1-2080-1064-8D620C064281}"/>
              </a:ext>
            </a:extLst>
          </p:cNvPr>
          <p:cNvSpPr>
            <a:spLocks noGrp="1"/>
          </p:cNvSpPr>
          <p:nvPr>
            <p:ph type="sldNum" sz="quarter" idx="5"/>
          </p:nvPr>
        </p:nvSpPr>
        <p:spPr/>
        <p:txBody>
          <a:bodyPr/>
          <a:lstStyle/>
          <a:p>
            <a:fld id="{2FA14A25-3113-419F-98E7-B12B871AB6B2}" type="slidenum">
              <a:rPr lang="de-DE" smtClean="0"/>
              <a:t>28</a:t>
            </a:fld>
            <a:endParaRPr lang="de-DE"/>
          </a:p>
        </p:txBody>
      </p:sp>
    </p:spTree>
    <p:extLst>
      <p:ext uri="{BB962C8B-B14F-4D97-AF65-F5344CB8AC3E}">
        <p14:creationId xmlns:p14="http://schemas.microsoft.com/office/powerpoint/2010/main" val="508679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1F60-BC9E-64AF-9C77-1BD7A082A8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19BFB4-2777-6680-CB6D-DDD69FC56F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D345D0C-0F0C-8D5F-3704-1BBF0284016A}"/>
              </a:ext>
            </a:extLst>
          </p:cNvPr>
          <p:cNvSpPr>
            <a:spLocks noGrp="1"/>
          </p:cNvSpPr>
          <p:nvPr>
            <p:ph type="body" idx="1"/>
          </p:nvPr>
        </p:nvSpPr>
        <p:spPr/>
        <p:txBody>
          <a:bodyPr/>
          <a:lstStyle/>
          <a:p>
            <a:r>
              <a:rPr lang="de-DE" dirty="0"/>
              <a:t>Hier müssen dann für die Besprechung die gewählten Schlagzeilen rein und die Redepunkte der Analyse.</a:t>
            </a:r>
          </a:p>
          <a:p>
            <a:endParaRPr lang="de-DE" dirty="0"/>
          </a:p>
        </p:txBody>
      </p:sp>
      <p:sp>
        <p:nvSpPr>
          <p:cNvPr id="4" name="Foliennummernplatzhalter 3">
            <a:extLst>
              <a:ext uri="{FF2B5EF4-FFF2-40B4-BE49-F238E27FC236}">
                <a16:creationId xmlns:a16="http://schemas.microsoft.com/office/drawing/2014/main" id="{999F3785-FAD7-9F66-E798-DD6031E88502}"/>
              </a:ext>
            </a:extLst>
          </p:cNvPr>
          <p:cNvSpPr>
            <a:spLocks noGrp="1"/>
          </p:cNvSpPr>
          <p:nvPr>
            <p:ph type="sldNum" sz="quarter" idx="5"/>
          </p:nvPr>
        </p:nvSpPr>
        <p:spPr/>
        <p:txBody>
          <a:bodyPr/>
          <a:lstStyle/>
          <a:p>
            <a:fld id="{2FA14A25-3113-419F-98E7-B12B871AB6B2}" type="slidenum">
              <a:rPr lang="de-DE" smtClean="0"/>
              <a:t>30</a:t>
            </a:fld>
            <a:endParaRPr lang="de-DE"/>
          </a:p>
        </p:txBody>
      </p:sp>
    </p:spTree>
    <p:extLst>
      <p:ext uri="{BB962C8B-B14F-4D97-AF65-F5344CB8AC3E}">
        <p14:creationId xmlns:p14="http://schemas.microsoft.com/office/powerpoint/2010/main" val="1560267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05DAE-D81C-7F9E-67F6-629368BCC7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074515-BB9C-E76D-FB67-2A2F6DA180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940C37-90EF-E144-6045-98AD9B2AB59B}"/>
              </a:ext>
            </a:extLst>
          </p:cNvPr>
          <p:cNvSpPr>
            <a:spLocks noGrp="1"/>
          </p:cNvSpPr>
          <p:nvPr>
            <p:ph type="body" idx="1"/>
          </p:nvPr>
        </p:nvSpPr>
        <p:spPr/>
        <p:txBody>
          <a:bodyPr/>
          <a:lstStyle/>
          <a:p>
            <a:r>
              <a:rPr lang="de-DE" dirty="0"/>
              <a:t>Hier müssen dann für die Besprechung die gewählten Schlagzeilen rein und die Redepunkte der Analyse.</a:t>
            </a:r>
          </a:p>
          <a:p>
            <a:endParaRPr lang="de-DE" dirty="0"/>
          </a:p>
        </p:txBody>
      </p:sp>
      <p:sp>
        <p:nvSpPr>
          <p:cNvPr id="4" name="Foliennummernplatzhalter 3">
            <a:extLst>
              <a:ext uri="{FF2B5EF4-FFF2-40B4-BE49-F238E27FC236}">
                <a16:creationId xmlns:a16="http://schemas.microsoft.com/office/drawing/2014/main" id="{9099B811-0AA8-308D-1D8C-B3A54F4CB2A0}"/>
              </a:ext>
            </a:extLst>
          </p:cNvPr>
          <p:cNvSpPr>
            <a:spLocks noGrp="1"/>
          </p:cNvSpPr>
          <p:nvPr>
            <p:ph type="sldNum" sz="quarter" idx="5"/>
          </p:nvPr>
        </p:nvSpPr>
        <p:spPr/>
        <p:txBody>
          <a:bodyPr/>
          <a:lstStyle/>
          <a:p>
            <a:fld id="{2FA14A25-3113-419F-98E7-B12B871AB6B2}" type="slidenum">
              <a:rPr lang="de-DE" smtClean="0"/>
              <a:t>31</a:t>
            </a:fld>
            <a:endParaRPr lang="de-DE"/>
          </a:p>
        </p:txBody>
      </p:sp>
    </p:spTree>
    <p:extLst>
      <p:ext uri="{BB962C8B-B14F-4D97-AF65-F5344CB8AC3E}">
        <p14:creationId xmlns:p14="http://schemas.microsoft.com/office/powerpoint/2010/main" val="41782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E26F-7871-8597-AA76-0423411DCD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2E6278-29FA-6275-BE62-658B16E9E7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C1C103-EF45-6313-AD45-E2F4DE1CA228}"/>
              </a:ext>
            </a:extLst>
          </p:cNvPr>
          <p:cNvSpPr>
            <a:spLocks noGrp="1"/>
          </p:cNvSpPr>
          <p:nvPr>
            <p:ph type="body" idx="1"/>
          </p:nvPr>
        </p:nvSpPr>
        <p:spPr/>
        <p:txBody>
          <a:bodyPr/>
          <a:lstStyle/>
          <a:p>
            <a:r>
              <a:rPr lang="de-DE" dirty="0"/>
              <a:t>The Hier müssen dann für die Besprechung die gewählten Schlagzeilen rein und die Redepunkte der Analyse.</a:t>
            </a:r>
          </a:p>
        </p:txBody>
      </p:sp>
      <p:sp>
        <p:nvSpPr>
          <p:cNvPr id="4" name="Foliennummernplatzhalter 3">
            <a:extLst>
              <a:ext uri="{FF2B5EF4-FFF2-40B4-BE49-F238E27FC236}">
                <a16:creationId xmlns:a16="http://schemas.microsoft.com/office/drawing/2014/main" id="{32138E75-8EAD-1FDE-D15F-5549F7352AD0}"/>
              </a:ext>
            </a:extLst>
          </p:cNvPr>
          <p:cNvSpPr>
            <a:spLocks noGrp="1"/>
          </p:cNvSpPr>
          <p:nvPr>
            <p:ph type="sldNum" sz="quarter" idx="5"/>
          </p:nvPr>
        </p:nvSpPr>
        <p:spPr/>
        <p:txBody>
          <a:bodyPr/>
          <a:lstStyle/>
          <a:p>
            <a:fld id="{2FA14A25-3113-419F-98E7-B12B871AB6B2}" type="slidenum">
              <a:rPr lang="de-DE" smtClean="0"/>
              <a:t>32</a:t>
            </a:fld>
            <a:endParaRPr lang="de-DE"/>
          </a:p>
        </p:txBody>
      </p:sp>
    </p:spTree>
    <p:extLst>
      <p:ext uri="{BB962C8B-B14F-4D97-AF65-F5344CB8AC3E}">
        <p14:creationId xmlns:p14="http://schemas.microsoft.com/office/powerpoint/2010/main" val="388614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Vorstellung von E#D</a:t>
            </a:r>
          </a:p>
          <a:p>
            <a:pPr marL="171450" indent="-171450">
              <a:buFont typeface="Arial" panose="020B0604020202020204" pitchFamily="34" charset="0"/>
              <a:buChar char="•"/>
            </a:pPr>
            <a:r>
              <a:rPr lang="de-DE" b="0" dirty="0"/>
              <a:t>Gemeinnützige Organisation aus Berlin</a:t>
            </a:r>
          </a:p>
          <a:p>
            <a:pPr marL="171450" indent="-171450">
              <a:buFont typeface="Arial" panose="020B0604020202020204" pitchFamily="34" charset="0"/>
              <a:buChar char="•"/>
            </a:pPr>
            <a:r>
              <a:rPr lang="de-DE" b="0" dirty="0"/>
              <a:t>Verstehen uns als unabhängige Denkwerkstatt</a:t>
            </a:r>
          </a:p>
          <a:p>
            <a:pPr marL="171450" indent="-171450">
              <a:buFont typeface="Arial" panose="020B0604020202020204" pitchFamily="34" charset="0"/>
              <a:buChar char="•"/>
            </a:pPr>
            <a:r>
              <a:rPr lang="de-DE" b="0" dirty="0"/>
              <a:t>Spezialisierung auf Bildungs- und Beratungskonzepte für zukunftsrelevante Politikfelder der EU-Politik, wie Regionalpolitik, nachhaltige Entwicklung, Klimapolitik, neue Technologien</a:t>
            </a:r>
          </a:p>
        </p:txBody>
      </p:sp>
      <p:sp>
        <p:nvSpPr>
          <p:cNvPr id="4" name="Foliennummernplatzhalter 3"/>
          <p:cNvSpPr>
            <a:spLocks noGrp="1"/>
          </p:cNvSpPr>
          <p:nvPr>
            <p:ph type="sldNum" sz="quarter" idx="5"/>
          </p:nvPr>
        </p:nvSpPr>
        <p:spPr/>
        <p:txBody>
          <a:bodyPr/>
          <a:lstStyle/>
          <a:p>
            <a:fld id="{541E9CB7-253A-8640-8681-74B6F60605FB}" type="slidenum">
              <a:rPr lang="de-DE" smtClean="0"/>
              <a:t>3</a:t>
            </a:fld>
            <a:endParaRPr lang="de-DE"/>
          </a:p>
        </p:txBody>
      </p:sp>
    </p:spTree>
    <p:extLst>
      <p:ext uri="{BB962C8B-B14F-4D97-AF65-F5344CB8AC3E}">
        <p14:creationId xmlns:p14="http://schemas.microsoft.com/office/powerpoint/2010/main" val="232455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4DF6-E634-FB44-9230-EDD8ACED7B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18352D-5529-E5E6-B194-1084F87B9B4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D2B9DF-385E-3004-ACAC-1D5B45EE5587}"/>
              </a:ext>
            </a:extLst>
          </p:cNvPr>
          <p:cNvSpPr>
            <a:spLocks noGrp="1"/>
          </p:cNvSpPr>
          <p:nvPr>
            <p:ph type="body" idx="1"/>
          </p:nvPr>
        </p:nvSpPr>
        <p:spPr/>
        <p:txBody>
          <a:bodyPr/>
          <a:lstStyle/>
          <a:p>
            <a:r>
              <a:rPr lang="de-DE" dirty="0"/>
              <a:t>Abschließendes Fazit zu allen Themen gemeinsam. Was fällt euch auf? Ins Gespräch kommen, um dann überzuleiten zu epischem Talk zu Mündigkeit und politischer Kommunikation </a:t>
            </a:r>
          </a:p>
          <a:p>
            <a:endParaRPr lang="de-DE" dirty="0"/>
          </a:p>
          <a:p>
            <a:endParaRPr lang="de-DE" dirty="0"/>
          </a:p>
        </p:txBody>
      </p:sp>
      <p:sp>
        <p:nvSpPr>
          <p:cNvPr id="4" name="Foliennummernplatzhalter 3">
            <a:extLst>
              <a:ext uri="{FF2B5EF4-FFF2-40B4-BE49-F238E27FC236}">
                <a16:creationId xmlns:a16="http://schemas.microsoft.com/office/drawing/2014/main" id="{F3B16922-F9CE-C21F-FB7C-F308E4F97910}"/>
              </a:ext>
            </a:extLst>
          </p:cNvPr>
          <p:cNvSpPr>
            <a:spLocks noGrp="1"/>
          </p:cNvSpPr>
          <p:nvPr>
            <p:ph type="sldNum" sz="quarter" idx="5"/>
          </p:nvPr>
        </p:nvSpPr>
        <p:spPr/>
        <p:txBody>
          <a:bodyPr/>
          <a:lstStyle/>
          <a:p>
            <a:fld id="{2FA14A25-3113-419F-98E7-B12B871AB6B2}" type="slidenum">
              <a:rPr lang="de-DE" smtClean="0"/>
              <a:t>33</a:t>
            </a:fld>
            <a:endParaRPr lang="de-DE"/>
          </a:p>
        </p:txBody>
      </p:sp>
    </p:spTree>
    <p:extLst>
      <p:ext uri="{BB962C8B-B14F-4D97-AF65-F5344CB8AC3E}">
        <p14:creationId xmlns:p14="http://schemas.microsoft.com/office/powerpoint/2010/main" val="2767204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6150D-7610-1237-98D0-29706EED30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6BBF16-B212-B3C2-9042-0FECFACA0B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BD58D3-FE1C-BB9A-56C0-211A872E84FA}"/>
              </a:ext>
            </a:extLst>
          </p:cNvPr>
          <p:cNvSpPr>
            <a:spLocks noGrp="1"/>
          </p:cNvSpPr>
          <p:nvPr>
            <p:ph type="body" idx="1"/>
          </p:nvPr>
        </p:nvSpPr>
        <p:spPr/>
        <p:txBody>
          <a:bodyPr/>
          <a:lstStyle/>
          <a:p>
            <a:r>
              <a:rPr lang="de-DE" dirty="0"/>
              <a:t>Ideen für epischen Talk: Die Art und Weise, wie ein Sachverhalt kommuniziert wird, macht einen großen Unterschied für die Zielgruppe (an die die Botschaft gesendet werden soll). Politiker*innen sind machtvolle Akteur*innen. Es geht neben den Inhalten auch immer um die Art der Kommunikation. Das merkt ihr vielleicht selber auch, wenn ihr </a:t>
            </a:r>
            <a:r>
              <a:rPr lang="de-DE" dirty="0" err="1"/>
              <a:t>zB</a:t>
            </a:r>
            <a:r>
              <a:rPr lang="de-DE" dirty="0"/>
              <a:t> mit Freund*innen redet, werdet ihr unterschiedliche Wörter wählen, als wenn ihr mit </a:t>
            </a:r>
            <a:r>
              <a:rPr lang="de-DE" dirty="0" err="1"/>
              <a:t>zB</a:t>
            </a:r>
            <a:r>
              <a:rPr lang="de-DE" dirty="0"/>
              <a:t> eurer Ärztin oder einer Lehrkraft sprecht. </a:t>
            </a:r>
          </a:p>
          <a:p>
            <a:endParaRPr lang="de-DE" dirty="0"/>
          </a:p>
          <a:p>
            <a:r>
              <a:rPr lang="de-DE" dirty="0"/>
              <a:t>….</a:t>
            </a:r>
            <a:r>
              <a:rPr lang="de-DE" dirty="0" err="1"/>
              <a:t>tbc</a:t>
            </a:r>
            <a:endParaRPr lang="de-DE" dirty="0"/>
          </a:p>
          <a:p>
            <a:endParaRPr lang="de-DE" dirty="0"/>
          </a:p>
          <a:p>
            <a:r>
              <a:rPr lang="de-DE" dirty="0"/>
              <a:t>Idee von Janosch: </a:t>
            </a:r>
            <a:r>
              <a:rPr lang="de-DE" b="0" i="0" u="none" strike="noStrike" dirty="0">
                <a:solidFill>
                  <a:srgbClr val="000000"/>
                </a:solidFill>
                <a:effectLst/>
                <a:latin typeface="-webkit-standard"/>
              </a:rPr>
              <a:t>Politische Kommunikation ist nie ganz neutral – sie folgt oft einem bestimmten Ziel oder einer bestimmten Erzählweise, um uns zu überzeugen. Sie spricht auch oft eine bestimmte Zielgruppe an. Deshalb ist es wichtig, ein Bewusstsein dafür zu entwickeln und kritisch zu hinterfragen, wie Politik und Medien mit uns kommunizieren. Nur so können wir uns eine eigene Meinung bilden und aktiv an unserer Demokratie mitwirken. </a:t>
            </a:r>
            <a:endParaRPr lang="de-DE" dirty="0"/>
          </a:p>
        </p:txBody>
      </p:sp>
      <p:sp>
        <p:nvSpPr>
          <p:cNvPr id="4" name="Foliennummernplatzhalter 3">
            <a:extLst>
              <a:ext uri="{FF2B5EF4-FFF2-40B4-BE49-F238E27FC236}">
                <a16:creationId xmlns:a16="http://schemas.microsoft.com/office/drawing/2014/main" id="{6059F961-F2EE-8858-1C98-2E7B24933FA7}"/>
              </a:ext>
            </a:extLst>
          </p:cNvPr>
          <p:cNvSpPr>
            <a:spLocks noGrp="1"/>
          </p:cNvSpPr>
          <p:nvPr>
            <p:ph type="sldNum" sz="quarter" idx="5"/>
          </p:nvPr>
        </p:nvSpPr>
        <p:spPr/>
        <p:txBody>
          <a:bodyPr/>
          <a:lstStyle/>
          <a:p>
            <a:fld id="{2FA14A25-3113-419F-98E7-B12B871AB6B2}" type="slidenum">
              <a:rPr lang="de-DE" smtClean="0"/>
              <a:t>34</a:t>
            </a:fld>
            <a:endParaRPr lang="de-DE"/>
          </a:p>
        </p:txBody>
      </p:sp>
    </p:spTree>
    <p:extLst>
      <p:ext uri="{BB962C8B-B14F-4D97-AF65-F5344CB8AC3E}">
        <p14:creationId xmlns:p14="http://schemas.microsoft.com/office/powerpoint/2010/main" val="236494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35</a:t>
            </a:fld>
            <a:endParaRPr lang="de-DE"/>
          </a:p>
        </p:txBody>
      </p:sp>
    </p:spTree>
    <p:extLst>
      <p:ext uri="{BB962C8B-B14F-4D97-AF65-F5344CB8AC3E}">
        <p14:creationId xmlns:p14="http://schemas.microsoft.com/office/powerpoint/2010/main" val="4138273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31CF-8787-F919-2B2B-7BA50FFCB2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E34983-AF5D-558A-E7D3-82B720E6E0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8419C8B-56A7-EB1C-741F-666E76B77CD6}"/>
              </a:ext>
            </a:extLst>
          </p:cNvPr>
          <p:cNvSpPr>
            <a:spLocks noGrp="1"/>
          </p:cNvSpPr>
          <p:nvPr>
            <p:ph type="body" idx="1"/>
          </p:nvPr>
        </p:nvSpPr>
        <p:spPr/>
        <p:txBody>
          <a:bodyPr/>
          <a:lstStyle/>
          <a:p>
            <a:r>
              <a:rPr lang="de-DE" dirty="0"/>
              <a:t>Was habt ihr gesehen? Was hat das Video bei euch ausgelöst?</a:t>
            </a:r>
          </a:p>
          <a:p>
            <a:endParaRPr lang="de-DE" dirty="0"/>
          </a:p>
          <a:p>
            <a:r>
              <a:rPr lang="de-DE" dirty="0"/>
              <a:t>1944 entdeckten die Psychologen Fritz Heider und Marianne Simmel, dass Beobachter einfache, animierte geometrische Formen als Charaktere mit Emotionen, Absichten und anderen sozialen Eigenschaften wahrnehmen konnten. Sie verwandelten die einfachen Bewegungen der Formen in komplexe Geschichten.</a:t>
            </a:r>
          </a:p>
          <a:p>
            <a:endParaRPr lang="de-DE" dirty="0"/>
          </a:p>
          <a:p>
            <a:r>
              <a:rPr lang="de-DE" dirty="0"/>
              <a:t>Unsere Gehirne sind also sehr stark auf Geschichten gepolt. Uns fällt es sehr viel leichter in Geschichten zu Denken und Informationen zu verarbeiten. Aus diesem Grund haben Storytelling sowie politische Narrative so eine große Wirkung für unser gesellschaftliches Zusammenleben. </a:t>
            </a:r>
          </a:p>
          <a:p>
            <a:endParaRPr lang="de-DE" dirty="0"/>
          </a:p>
          <a:p>
            <a:r>
              <a:rPr lang="de-DE" dirty="0"/>
              <a:t>https://</a:t>
            </a:r>
            <a:r>
              <a:rPr lang="de-DE" dirty="0" err="1"/>
              <a:t>www.polon.co.uk</a:t>
            </a:r>
            <a:r>
              <a:rPr lang="de-DE" dirty="0"/>
              <a:t>/</a:t>
            </a:r>
            <a:r>
              <a:rPr lang="de-DE" dirty="0" err="1"/>
              <a:t>stories</a:t>
            </a:r>
            <a:r>
              <a:rPr lang="de-DE" dirty="0"/>
              <a:t>/</a:t>
            </a:r>
            <a:r>
              <a:rPr lang="de-DE" dirty="0" err="1"/>
              <a:t>psychology-of-storytelling-heider-simmel</a:t>
            </a:r>
            <a:endParaRPr lang="de-DE" dirty="0"/>
          </a:p>
          <a:p>
            <a:pPr>
              <a:buNone/>
            </a:pPr>
            <a:r>
              <a:rPr lang="de-DE" sz="12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https://www.youtube.com/watch?v=VTNmLt7QX8E</a:t>
            </a:r>
            <a:endParaRPr lang="de-DE" sz="1200" kern="100"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sp>
        <p:nvSpPr>
          <p:cNvPr id="4" name="Foliennummernplatzhalter 3">
            <a:extLst>
              <a:ext uri="{FF2B5EF4-FFF2-40B4-BE49-F238E27FC236}">
                <a16:creationId xmlns:a16="http://schemas.microsoft.com/office/drawing/2014/main" id="{50DC1ECF-04EB-89D8-914A-3D8DB65C7FED}"/>
              </a:ext>
            </a:extLst>
          </p:cNvPr>
          <p:cNvSpPr>
            <a:spLocks noGrp="1"/>
          </p:cNvSpPr>
          <p:nvPr>
            <p:ph type="sldNum" sz="quarter" idx="10"/>
          </p:nvPr>
        </p:nvSpPr>
        <p:spPr/>
        <p:txBody>
          <a:bodyPr/>
          <a:lstStyle/>
          <a:p>
            <a:fld id="{541E9CB7-253A-8640-8681-74B6F60605FB}" type="slidenum">
              <a:rPr lang="de-DE" smtClean="0"/>
              <a:t>36</a:t>
            </a:fld>
            <a:endParaRPr lang="de-DE"/>
          </a:p>
        </p:txBody>
      </p:sp>
    </p:spTree>
    <p:extLst>
      <p:ext uri="{BB962C8B-B14F-4D97-AF65-F5344CB8AC3E}">
        <p14:creationId xmlns:p14="http://schemas.microsoft.com/office/powerpoint/2010/main" val="2096317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Storytelling wird seit einigen Jahren im Bereich des Marketings viel diskutiert. Dahinter steht, dass Geschichten zum einen eine große Faszination ausüben und dass sich zum anderen mithilfe von Geschichten komplexe Themen auf das Wesentliche verdichten lassen. Menschen neigen dazu, sich mit den Protagonisten guter Geschichten zu identifizieren. Zudem enthalten gute Geschichten in der Regel einen Konflikt, der für Spannung sorgt und sich dadurch einprägt.</a:t>
            </a:r>
          </a:p>
        </p:txBody>
      </p:sp>
      <p:sp>
        <p:nvSpPr>
          <p:cNvPr id="4" name="Foliennummernplatzhalter 3"/>
          <p:cNvSpPr>
            <a:spLocks noGrp="1"/>
          </p:cNvSpPr>
          <p:nvPr>
            <p:ph type="sldNum" sz="quarter" idx="10"/>
          </p:nvPr>
        </p:nvSpPr>
        <p:spPr/>
        <p:txBody>
          <a:bodyPr/>
          <a:lstStyle/>
          <a:p>
            <a:fld id="{541E9CB7-253A-8640-8681-74B6F60605FB}" type="slidenum">
              <a:rPr lang="de-DE" smtClean="0"/>
              <a:t>37</a:t>
            </a:fld>
            <a:endParaRPr lang="de-DE"/>
          </a:p>
        </p:txBody>
      </p:sp>
    </p:spTree>
    <p:extLst>
      <p:ext uri="{BB962C8B-B14F-4D97-AF65-F5344CB8AC3E}">
        <p14:creationId xmlns:p14="http://schemas.microsoft.com/office/powerpoint/2010/main" val="2098646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t">
              <a:buNone/>
            </a:pPr>
            <a:r>
              <a:rPr lang="de-DE" dirty="0">
                <a:effectLst/>
                <a:latin typeface="Arial" panose="020B0604020202020204" pitchFamily="34" charset="0"/>
              </a:rPr>
              <a:t>Friedmann, J. (2019). </a:t>
            </a:r>
            <a:r>
              <a:rPr lang="de-DE" i="1" dirty="0">
                <a:effectLst/>
                <a:latin typeface="Arial" panose="020B0604020202020204" pitchFamily="34" charset="0"/>
              </a:rPr>
              <a:t>Storytelling: Einführung in Theorie und Praxis narrativer Gestaltung</a:t>
            </a:r>
            <a:r>
              <a:rPr lang="de-DE" dirty="0">
                <a:effectLst/>
                <a:latin typeface="Arial" panose="020B0604020202020204" pitchFamily="34" charset="0"/>
              </a:rPr>
              <a:t>. </a:t>
            </a:r>
            <a:r>
              <a:rPr lang="de-DE" dirty="0" err="1">
                <a:effectLst/>
                <a:latin typeface="Arial" panose="020B0604020202020204" pitchFamily="34" charset="0"/>
              </a:rPr>
              <a:t>utb</a:t>
            </a:r>
            <a:r>
              <a:rPr lang="de-DE" dirty="0">
                <a:effectLst/>
                <a:latin typeface="Arial" panose="020B0604020202020204" pitchFamily="34" charset="0"/>
              </a:rPr>
              <a:t> GmbH.</a:t>
            </a:r>
          </a:p>
          <a:p>
            <a:pPr>
              <a:buNone/>
            </a:pPr>
            <a:endParaRPr lang="de-DE" dirty="0"/>
          </a:p>
          <a:p>
            <a:pPr>
              <a:buNone/>
            </a:pPr>
            <a:r>
              <a:rPr lang="de-DE" b="1" dirty="0"/>
              <a:t>Emotionale Verbindung</a:t>
            </a:r>
            <a:endParaRPr lang="de-DE" dirty="0"/>
          </a:p>
          <a:p>
            <a:pPr>
              <a:buFont typeface="Arial" panose="020B0604020202020204" pitchFamily="34" charset="0"/>
              <a:buChar char="•"/>
            </a:pPr>
            <a:r>
              <a:rPr lang="de-DE" dirty="0"/>
              <a:t>Gute Geschichten sprechen unsere Gefühle an: Freude, Angst, Hoffnung, Wut.</a:t>
            </a:r>
          </a:p>
          <a:p>
            <a:pPr>
              <a:buFont typeface="Arial" panose="020B0604020202020204" pitchFamily="34" charset="0"/>
              <a:buChar char="•"/>
            </a:pPr>
            <a:r>
              <a:rPr lang="de-DE" dirty="0"/>
              <a:t>So entsteht Nähe – wir fühlen mit den Figuren oder Situationen mit.</a:t>
            </a:r>
          </a:p>
          <a:p>
            <a:pPr>
              <a:buFont typeface="Arial" panose="020B0604020202020204" pitchFamily="34" charset="0"/>
              <a:buChar char="•"/>
            </a:pPr>
            <a:endParaRPr lang="de-DE" dirty="0"/>
          </a:p>
          <a:p>
            <a:pPr>
              <a:buNone/>
            </a:pPr>
            <a:r>
              <a:rPr lang="de-DE" b="1" dirty="0"/>
              <a:t>Klarer Aufbau mit Spannung</a:t>
            </a:r>
            <a:endParaRPr lang="de-DE" dirty="0"/>
          </a:p>
          <a:p>
            <a:pPr>
              <a:buFont typeface="Arial" panose="020B0604020202020204" pitchFamily="34" charset="0"/>
              <a:buChar char="•"/>
            </a:pPr>
            <a:r>
              <a:rPr lang="de-DE" dirty="0"/>
              <a:t>Storytelling folgt oft einer festen Struktur: Anfang – Konflikt – Höhepunkt – Lösung.</a:t>
            </a:r>
          </a:p>
          <a:p>
            <a:pPr>
              <a:buFont typeface="Arial" panose="020B0604020202020204" pitchFamily="34" charset="0"/>
              <a:buChar char="•"/>
            </a:pPr>
            <a:r>
              <a:rPr lang="de-DE" dirty="0"/>
              <a:t>Diese Dramaturgie hält die Aufmerksamkeit und macht den Inhalt spannender und einprägsamer.</a:t>
            </a:r>
          </a:p>
          <a:p>
            <a:pPr>
              <a:buFont typeface="Arial" panose="020B0604020202020204" pitchFamily="34" charset="0"/>
              <a:buChar char="•"/>
            </a:pPr>
            <a:endParaRPr lang="de-DE" dirty="0"/>
          </a:p>
          <a:p>
            <a:pPr>
              <a:buNone/>
            </a:pPr>
            <a:r>
              <a:rPr lang="de-DE" b="1" dirty="0"/>
              <a:t>Bildhafte Sprache</a:t>
            </a:r>
            <a:endParaRPr lang="de-DE" dirty="0"/>
          </a:p>
          <a:p>
            <a:pPr>
              <a:buFont typeface="Arial" panose="020B0604020202020204" pitchFamily="34" charset="0"/>
              <a:buChar char="•"/>
            </a:pPr>
            <a:r>
              <a:rPr lang="de-DE" dirty="0"/>
              <a:t>Statt abstrakter Begriffe nutzt gutes Storytelling anschauliche Bilder und Vergleiche.</a:t>
            </a:r>
          </a:p>
          <a:p>
            <a:pPr>
              <a:buFont typeface="Arial" panose="020B0604020202020204" pitchFamily="34" charset="0"/>
              <a:buChar char="•"/>
            </a:pPr>
            <a:r>
              <a:rPr lang="de-DE" dirty="0"/>
              <a:t>Das erzeugt „Kino im Kopf“ – wir sehen, was erzählt wird, fast wie in einem Film.</a:t>
            </a:r>
          </a:p>
          <a:p>
            <a:pPr>
              <a:buFont typeface="Arial" panose="020B0604020202020204" pitchFamily="34" charset="0"/>
              <a:buChar char="•"/>
            </a:pPr>
            <a:endParaRPr lang="de-DE" dirty="0"/>
          </a:p>
          <a:p>
            <a:pPr>
              <a:buNone/>
            </a:pPr>
            <a:r>
              <a:rPr lang="de-DE" b="1" dirty="0"/>
              <a:t>Starke Botschaft</a:t>
            </a:r>
            <a:endParaRPr lang="de-DE" dirty="0"/>
          </a:p>
          <a:p>
            <a:pPr>
              <a:buFont typeface="Arial" panose="020B0604020202020204" pitchFamily="34" charset="0"/>
              <a:buChar char="•"/>
            </a:pPr>
            <a:r>
              <a:rPr lang="de-DE" dirty="0"/>
              <a:t>Am Ende bleibt mehr als nur die Geschichte: eine klare Aussage oder eine wichtige Erkenntnis.</a:t>
            </a:r>
          </a:p>
          <a:p>
            <a:pPr>
              <a:buFont typeface="Arial" panose="020B0604020202020204" pitchFamily="34" charset="0"/>
              <a:buChar char="•"/>
            </a:pPr>
            <a:r>
              <a:rPr lang="de-DE" dirty="0"/>
              <a:t>Diese Botschaft gibt der Erzählung Tiefe und sorgt dafür, dass sie in Erinnerung bleibt.</a:t>
            </a:r>
          </a:p>
          <a:p>
            <a:pPr>
              <a:buNone/>
            </a:pPr>
            <a:br>
              <a:rPr lang="de-DE" dirty="0"/>
            </a:b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38</a:t>
            </a:fld>
            <a:endParaRPr lang="de-DE"/>
          </a:p>
        </p:txBody>
      </p:sp>
    </p:spTree>
    <p:extLst>
      <p:ext uri="{BB962C8B-B14F-4D97-AF65-F5344CB8AC3E}">
        <p14:creationId xmlns:p14="http://schemas.microsoft.com/office/powerpoint/2010/main" val="3721887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CF1F5-6E2A-6C2D-40E7-CFD84497AF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6878F0-9284-026D-8F93-6BF56D1A3A1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AE1681-3880-99AA-5678-E28499720DDE}"/>
              </a:ext>
            </a:extLst>
          </p:cNvPr>
          <p:cNvSpPr>
            <a:spLocks noGrp="1"/>
          </p:cNvSpPr>
          <p:nvPr>
            <p:ph type="body" idx="1"/>
          </p:nvPr>
        </p:nvSpPr>
        <p:spPr/>
        <p:txBody>
          <a:bodyPr/>
          <a:lstStyle/>
          <a:p>
            <a:r>
              <a:rPr lang="de-DE" dirty="0"/>
              <a:t>Damit ihr eure Perspektiven erzählen könnt führen wir einen Storytelling Workshop durch. Der Ablauf ist wie folgt. Im ersten Schritt geht es darum, dass ihr euch ein politisches Thema aussucht das euch am Herzen liegt. Wenn ihr das gefunden habt, starten wir quasi von hinten. Wir müssen uns zunächst überlegen, was wir für ein tieferliegendes Narrativ wir vermitteln wollen. Welche Grundwerte und Überzeugungen möchte ich mit der Geschichte vermitteln und was ist meine Botschaft. Erst wenn wir uns diese Grundlage erarbeitet haben, dann können wir anfangen eine Geschichte, eure Perspektive zu formulieren und zu erzählen. Am Ende habt ihr eure Perspektive in eine Story gepackt, die ihr dann unseren Gästen vorstellen werdet. </a:t>
            </a:r>
          </a:p>
        </p:txBody>
      </p:sp>
      <p:sp>
        <p:nvSpPr>
          <p:cNvPr id="4" name="Foliennummernplatzhalter 3">
            <a:extLst>
              <a:ext uri="{FF2B5EF4-FFF2-40B4-BE49-F238E27FC236}">
                <a16:creationId xmlns:a16="http://schemas.microsoft.com/office/drawing/2014/main" id="{1B4184C5-F2D5-654D-F158-2195F86C7857}"/>
              </a:ext>
            </a:extLst>
          </p:cNvPr>
          <p:cNvSpPr>
            <a:spLocks noGrp="1"/>
          </p:cNvSpPr>
          <p:nvPr>
            <p:ph type="sldNum" sz="quarter" idx="10"/>
          </p:nvPr>
        </p:nvSpPr>
        <p:spPr/>
        <p:txBody>
          <a:bodyPr/>
          <a:lstStyle/>
          <a:p>
            <a:fld id="{541E9CB7-253A-8640-8681-74B6F60605FB}" type="slidenum">
              <a:rPr lang="de-DE" smtClean="0"/>
              <a:t>39</a:t>
            </a:fld>
            <a:endParaRPr lang="de-DE"/>
          </a:p>
        </p:txBody>
      </p:sp>
    </p:spTree>
    <p:extLst>
      <p:ext uri="{BB962C8B-B14F-4D97-AF65-F5344CB8AC3E}">
        <p14:creationId xmlns:p14="http://schemas.microsoft.com/office/powerpoint/2010/main" val="1876416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Wollen wir das so machen? Oder nehmen wir die Themen aus der Übung davor? – Lieber frei würde ich sagen (JP)</a:t>
            </a:r>
          </a:p>
          <a:p>
            <a:r>
              <a:rPr lang="de-DE" dirty="0"/>
              <a:t> </a:t>
            </a:r>
            <a:r>
              <a:rPr lang="de-DE" dirty="0" err="1"/>
              <a:t>mnkj</a:t>
            </a:r>
            <a:endParaRPr lang="de-DE" dirty="0"/>
          </a:p>
        </p:txBody>
      </p:sp>
      <p:sp>
        <p:nvSpPr>
          <p:cNvPr id="4" name="Foliennummernplatzhalter 3"/>
          <p:cNvSpPr>
            <a:spLocks noGrp="1"/>
          </p:cNvSpPr>
          <p:nvPr>
            <p:ph type="sldNum" sz="quarter" idx="10"/>
          </p:nvPr>
        </p:nvSpPr>
        <p:spPr/>
        <p:txBody>
          <a:bodyPr/>
          <a:lstStyle/>
          <a:p>
            <a:fld id="{541E9CB7-253A-8640-8681-74B6F60605FB}" type="slidenum">
              <a:rPr lang="de-DE" smtClean="0"/>
              <a:t>40</a:t>
            </a:fld>
            <a:endParaRPr lang="de-DE"/>
          </a:p>
        </p:txBody>
      </p:sp>
    </p:spTree>
    <p:extLst>
      <p:ext uri="{BB962C8B-B14F-4D97-AF65-F5344CB8AC3E}">
        <p14:creationId xmlns:p14="http://schemas.microsoft.com/office/powerpoint/2010/main" val="2938359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E483-55D0-78F4-3E51-AB55ED0080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6B5062-0D73-48C1-6EE2-1A71DC5686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40DE33A-7B40-DB1D-6212-5684250726F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BD1A156-72BF-B35C-8D64-9CB16813C1E1}"/>
              </a:ext>
            </a:extLst>
          </p:cNvPr>
          <p:cNvSpPr>
            <a:spLocks noGrp="1"/>
          </p:cNvSpPr>
          <p:nvPr>
            <p:ph type="sldNum" sz="quarter" idx="10"/>
          </p:nvPr>
        </p:nvSpPr>
        <p:spPr/>
        <p:txBody>
          <a:bodyPr/>
          <a:lstStyle/>
          <a:p>
            <a:fld id="{541E9CB7-253A-8640-8681-74B6F60605FB}" type="slidenum">
              <a:rPr lang="de-DE" smtClean="0"/>
              <a:t>41</a:t>
            </a:fld>
            <a:endParaRPr lang="de-DE"/>
          </a:p>
        </p:txBody>
      </p:sp>
    </p:spTree>
    <p:extLst>
      <p:ext uri="{BB962C8B-B14F-4D97-AF65-F5344CB8AC3E}">
        <p14:creationId xmlns:p14="http://schemas.microsoft.com/office/powerpoint/2010/main" val="1090875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AA4-8C2A-C52E-45CE-A1745B9ACD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207D06-62D7-A94E-CCCB-C6B5C4F793A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109E8A9-20CB-037E-F8C2-E636FA37DBA3}"/>
              </a:ext>
            </a:extLst>
          </p:cNvPr>
          <p:cNvSpPr>
            <a:spLocks noGrp="1"/>
          </p:cNvSpPr>
          <p:nvPr>
            <p:ph type="body" idx="1"/>
          </p:nvPr>
        </p:nvSpPr>
        <p:spPr/>
        <p:txBody>
          <a:bodyPr/>
          <a:lstStyle/>
          <a:p>
            <a:r>
              <a:rPr lang="de-DE" dirty="0"/>
              <a:t>Template Narrativ und Template Geschichte </a:t>
            </a:r>
          </a:p>
        </p:txBody>
      </p:sp>
      <p:sp>
        <p:nvSpPr>
          <p:cNvPr id="4" name="Foliennummernplatzhalter 3">
            <a:extLst>
              <a:ext uri="{FF2B5EF4-FFF2-40B4-BE49-F238E27FC236}">
                <a16:creationId xmlns:a16="http://schemas.microsoft.com/office/drawing/2014/main" id="{1AF42D72-FD11-6D35-8C27-CBFFAB96A6BC}"/>
              </a:ext>
            </a:extLst>
          </p:cNvPr>
          <p:cNvSpPr>
            <a:spLocks noGrp="1"/>
          </p:cNvSpPr>
          <p:nvPr>
            <p:ph type="sldNum" sz="quarter" idx="10"/>
          </p:nvPr>
        </p:nvSpPr>
        <p:spPr/>
        <p:txBody>
          <a:bodyPr/>
          <a:lstStyle/>
          <a:p>
            <a:fld id="{541E9CB7-253A-8640-8681-74B6F60605FB}" type="slidenum">
              <a:rPr lang="de-DE" smtClean="0"/>
              <a:t>42</a:t>
            </a:fld>
            <a:endParaRPr lang="de-DE"/>
          </a:p>
        </p:txBody>
      </p:sp>
    </p:spTree>
    <p:extLst>
      <p:ext uri="{BB962C8B-B14F-4D97-AF65-F5344CB8AC3E}">
        <p14:creationId xmlns:p14="http://schemas.microsoft.com/office/powerpoint/2010/main" val="354583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541E9CB7-253A-8640-8681-74B6F60605FB}" type="slidenum">
              <a:rPr lang="de-DE" smtClean="0"/>
              <a:t>4</a:t>
            </a:fld>
            <a:endParaRPr lang="de-DE"/>
          </a:p>
        </p:txBody>
      </p:sp>
    </p:spTree>
    <p:extLst>
      <p:ext uri="{BB962C8B-B14F-4D97-AF65-F5344CB8AC3E}">
        <p14:creationId xmlns:p14="http://schemas.microsoft.com/office/powerpoint/2010/main" val="524539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ACD6-E704-C337-06E8-B72B19CD83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D31BF3-B25C-62BF-EE3A-4C670556E9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0A4041-BF4D-1654-ED8B-5850B59C958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6083CA8-1842-DE74-1AAD-28240100DDBE}"/>
              </a:ext>
            </a:extLst>
          </p:cNvPr>
          <p:cNvSpPr>
            <a:spLocks noGrp="1"/>
          </p:cNvSpPr>
          <p:nvPr>
            <p:ph type="sldNum" sz="quarter" idx="10"/>
          </p:nvPr>
        </p:nvSpPr>
        <p:spPr/>
        <p:txBody>
          <a:bodyPr/>
          <a:lstStyle/>
          <a:p>
            <a:fld id="{541E9CB7-253A-8640-8681-74B6F60605FB}" type="slidenum">
              <a:rPr lang="de-DE" smtClean="0"/>
              <a:t>43</a:t>
            </a:fld>
            <a:endParaRPr lang="de-DE"/>
          </a:p>
        </p:txBody>
      </p:sp>
    </p:spTree>
    <p:extLst>
      <p:ext uri="{BB962C8B-B14F-4D97-AF65-F5344CB8AC3E}">
        <p14:creationId xmlns:p14="http://schemas.microsoft.com/office/powerpoint/2010/main" val="1570035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35A1F-D1EB-98B7-4014-874A526CDE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F93988F-F506-F4A1-6080-B71D038A366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4AE1E9-D081-3B31-44CC-972C730BDDA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3A91904-8565-A3AC-2AFB-2677E958CC8A}"/>
              </a:ext>
            </a:extLst>
          </p:cNvPr>
          <p:cNvSpPr>
            <a:spLocks noGrp="1"/>
          </p:cNvSpPr>
          <p:nvPr>
            <p:ph type="sldNum" sz="quarter" idx="10"/>
          </p:nvPr>
        </p:nvSpPr>
        <p:spPr/>
        <p:txBody>
          <a:bodyPr/>
          <a:lstStyle/>
          <a:p>
            <a:fld id="{541E9CB7-253A-8640-8681-74B6F60605FB}" type="slidenum">
              <a:rPr lang="de-DE" smtClean="0"/>
              <a:t>44</a:t>
            </a:fld>
            <a:endParaRPr lang="de-DE"/>
          </a:p>
        </p:txBody>
      </p:sp>
    </p:spTree>
    <p:extLst>
      <p:ext uri="{BB962C8B-B14F-4D97-AF65-F5344CB8AC3E}">
        <p14:creationId xmlns:p14="http://schemas.microsoft.com/office/powerpoint/2010/main" val="2098673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1D38-3410-3E2F-DEEE-73089716E72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70F767-7AFF-4460-FC7F-D3C604982F8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F262AC-F6B1-898C-743F-1EEBD4CBCC3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07D1A7E-8E89-29F7-EE1C-DB175B3EACDB}"/>
              </a:ext>
            </a:extLst>
          </p:cNvPr>
          <p:cNvSpPr>
            <a:spLocks noGrp="1"/>
          </p:cNvSpPr>
          <p:nvPr>
            <p:ph type="sldNum" sz="quarter" idx="10"/>
          </p:nvPr>
        </p:nvSpPr>
        <p:spPr/>
        <p:txBody>
          <a:bodyPr/>
          <a:lstStyle/>
          <a:p>
            <a:fld id="{541E9CB7-253A-8640-8681-74B6F60605FB}" type="slidenum">
              <a:rPr lang="de-DE" smtClean="0"/>
              <a:t>45</a:t>
            </a:fld>
            <a:endParaRPr lang="de-DE"/>
          </a:p>
        </p:txBody>
      </p:sp>
    </p:spTree>
    <p:extLst>
      <p:ext uri="{BB962C8B-B14F-4D97-AF65-F5344CB8AC3E}">
        <p14:creationId xmlns:p14="http://schemas.microsoft.com/office/powerpoint/2010/main" val="653703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Uhrzeit ansagen, wann sie PÜNKTLICH zurück sein müssen.</a:t>
            </a:r>
          </a:p>
          <a:p>
            <a:endParaRPr lang="de-DE" dirty="0"/>
          </a:p>
        </p:txBody>
      </p:sp>
      <p:sp>
        <p:nvSpPr>
          <p:cNvPr id="4" name="Foliennummernplatzhalter 3"/>
          <p:cNvSpPr>
            <a:spLocks noGrp="1"/>
          </p:cNvSpPr>
          <p:nvPr>
            <p:ph type="sldNum" sz="quarter" idx="5"/>
          </p:nvPr>
        </p:nvSpPr>
        <p:spPr/>
        <p:txBody>
          <a:bodyPr/>
          <a:lstStyle/>
          <a:p>
            <a:fld id="{2FA14A25-3113-419F-98E7-B12B871AB6B2}" type="slidenum">
              <a:rPr lang="de-DE" smtClean="0"/>
              <a:t>46</a:t>
            </a:fld>
            <a:endParaRPr lang="de-DE"/>
          </a:p>
        </p:txBody>
      </p:sp>
    </p:spTree>
    <p:extLst>
      <p:ext uri="{BB962C8B-B14F-4D97-AF65-F5344CB8AC3E}">
        <p14:creationId xmlns:p14="http://schemas.microsoft.com/office/powerpoint/2010/main" val="2596119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Deswegen sollt ihr jetzt</a:t>
            </a:r>
            <a:r>
              <a:rPr lang="de-DE" baseline="0" dirty="0"/>
              <a:t> eine kurze Präsentation eurer Geschichten vorbereiten, in der ihr eure heutigen Ergebnisse vorstellt. </a:t>
            </a:r>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47</a:t>
            </a:fld>
            <a:endParaRPr lang="de-DE"/>
          </a:p>
        </p:txBody>
      </p:sp>
    </p:spTree>
    <p:extLst>
      <p:ext uri="{BB962C8B-B14F-4D97-AF65-F5344CB8AC3E}">
        <p14:creationId xmlns:p14="http://schemas.microsoft.com/office/powerpoint/2010/main" val="21557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4D59998-4020-C449-9611-2D9166FB56B7}" type="slidenum">
              <a:rPr lang="de-DE" smtClean="0"/>
              <a:t>48</a:t>
            </a:fld>
            <a:endParaRPr lang="de-DE"/>
          </a:p>
        </p:txBody>
      </p:sp>
    </p:spTree>
    <p:extLst>
      <p:ext uri="{BB962C8B-B14F-4D97-AF65-F5344CB8AC3E}">
        <p14:creationId xmlns:p14="http://schemas.microsoft.com/office/powerpoint/2010/main" val="2037967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FR" dirty="0"/>
          </a:p>
        </p:txBody>
      </p:sp>
      <p:sp>
        <p:nvSpPr>
          <p:cNvPr id="4" name="Foliennummernplatzhalter 3"/>
          <p:cNvSpPr>
            <a:spLocks noGrp="1"/>
          </p:cNvSpPr>
          <p:nvPr>
            <p:ph type="sldNum" sz="quarter" idx="5"/>
          </p:nvPr>
        </p:nvSpPr>
        <p:spPr/>
        <p:txBody>
          <a:bodyPr/>
          <a:lstStyle/>
          <a:p>
            <a:fld id="{54D59998-4020-C449-9611-2D9166FB56B7}" type="slidenum">
              <a:rPr lang="de-DE" smtClean="0"/>
              <a:t>49</a:t>
            </a:fld>
            <a:endParaRPr lang="de-DE"/>
          </a:p>
        </p:txBody>
      </p:sp>
    </p:spTree>
    <p:extLst>
      <p:ext uri="{BB962C8B-B14F-4D97-AF65-F5344CB8AC3E}">
        <p14:creationId xmlns:p14="http://schemas.microsoft.com/office/powerpoint/2010/main" val="3571812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1" dirty="0"/>
              <a:t>Blitzlicht:</a:t>
            </a:r>
            <a:r>
              <a:rPr lang="de-DE" dirty="0"/>
              <a:t> Was nehmt ihr aus dem Projekttag mit? Eine Sache:  das kann ein Thema, eine Methode, eine 	Erkenntnis sein, eine Frage (Je nach Zeit wer mag/Alle)</a:t>
            </a:r>
          </a:p>
          <a:p>
            <a:pPr marL="171450" indent="-171450">
              <a:buFont typeface="Arial" panose="020B0604020202020204" pitchFamily="34" charset="0"/>
              <a:buChar char="•"/>
            </a:pPr>
            <a:r>
              <a:rPr lang="de-DE" b="1" dirty="0"/>
              <a:t>Evaluationsbögen</a:t>
            </a:r>
            <a:r>
              <a:rPr lang="de-DE" dirty="0"/>
              <a:t> austeilen, sagen wofür wir das brauchen 5-10 min Zeit – dann ausklingen lassen</a:t>
            </a:r>
          </a:p>
          <a:p>
            <a:endParaRPr lang="de-DE" dirty="0"/>
          </a:p>
          <a:p>
            <a:endParaRPr lang="de-DE" dirty="0"/>
          </a:p>
        </p:txBody>
      </p:sp>
      <p:sp>
        <p:nvSpPr>
          <p:cNvPr id="4" name="Foliennummernplatzhalter 3"/>
          <p:cNvSpPr>
            <a:spLocks noGrp="1"/>
          </p:cNvSpPr>
          <p:nvPr>
            <p:ph type="sldNum" sz="quarter" idx="5"/>
          </p:nvPr>
        </p:nvSpPr>
        <p:spPr/>
        <p:txBody>
          <a:bodyPr/>
          <a:lstStyle/>
          <a:p>
            <a:fld id="{541E9CB7-253A-8640-8681-74B6F60605FB}" type="slidenum">
              <a:rPr lang="de-DE" smtClean="0"/>
              <a:t>50</a:t>
            </a:fld>
            <a:endParaRPr lang="de-DE"/>
          </a:p>
        </p:txBody>
      </p:sp>
    </p:spTree>
    <p:extLst>
      <p:ext uri="{BB962C8B-B14F-4D97-AF65-F5344CB8AC3E}">
        <p14:creationId xmlns:p14="http://schemas.microsoft.com/office/powerpoint/2010/main" val="23255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Umfasst im Zeitraum</a:t>
            </a:r>
            <a:r>
              <a:rPr lang="de-DE" baseline="0" dirty="0"/>
              <a:t> von 2021-2027 alle EU-Programme für allgemeine und berufliche Bildung, Jugend und Sport </a:t>
            </a:r>
          </a:p>
          <a:p>
            <a:r>
              <a:rPr lang="de-DE" baseline="0" dirty="0"/>
              <a:t>Im </a:t>
            </a:r>
            <a:r>
              <a:rPr lang="de-DE" dirty="0"/>
              <a:t>Zentrum des Programms: Förderung der Mobilität zu Lernzwecken.</a:t>
            </a:r>
          </a:p>
          <a:p>
            <a:endParaRPr lang="de-DE" dirty="0"/>
          </a:p>
          <a:p>
            <a:r>
              <a:rPr lang="de-DE" dirty="0"/>
              <a:t>Möglichkeiten in der beruflichen</a:t>
            </a:r>
            <a:r>
              <a:rPr lang="de-DE" baseline="0" dirty="0"/>
              <a:t> Aus- und Weiterbildung: Erasmus+ unterstützt Praktika für Lernende in der beruflichen Aus- und Weiterbildung in den Programmländern (alle EU-MS und Island, Liechtenstein, Norwegen, Türkei, Serbien und die ehem. Jugoslawische Republik Mazedonien) </a:t>
            </a:r>
          </a:p>
          <a:p>
            <a:r>
              <a:rPr lang="de-DE" baseline="0" dirty="0"/>
              <a:t>Praktika am Arbeitsplatz dauern min. 2 Wochen, höchstens 12 Monate. Bezuschusst werden Reisekosten und Aufenthaltskosten und ggf. ein Taschengeld. Ebenso gibt es bei Absolvierung verschiedene Zertifikate, die sich gut in Bewerbungen machen. Vor.- und Nachbereitung wird organisiert. </a:t>
            </a:r>
          </a:p>
          <a:p>
            <a:endParaRPr lang="de-DE" baseline="0" dirty="0"/>
          </a:p>
          <a:p>
            <a:endParaRPr lang="de-DE" baseline="0" dirty="0"/>
          </a:p>
          <a:p>
            <a:r>
              <a:rPr lang="de-DE" baseline="0" dirty="0"/>
              <a:t>Bis hetzt erhielten 650.000 Berufsschüler*innen und Auszubildende Stipendien, um im Ausland zu lernen. </a:t>
            </a:r>
          </a:p>
          <a:p>
            <a:endParaRPr lang="de-DE" baseline="0" dirty="0"/>
          </a:p>
          <a:p>
            <a:r>
              <a:rPr lang="de-DE" baseline="0" dirty="0"/>
              <a:t>Europäisches Solidaritätskorps: Programm der EU zur Förderung des Zusammenhalts unter den teilnehmenden Ländern was insbesondere über Praktika, Freiwilligentätigkeiten und Solidaritätsprojekte geschieht. Interessierte können sich im Portal des Europäischen Solidaritätskorps </a:t>
            </a:r>
            <a:r>
              <a:rPr lang="de-DE" baseline="0" dirty="0" err="1"/>
              <a:t>registieren</a:t>
            </a:r>
            <a:r>
              <a:rPr lang="de-DE" baseline="0" dirty="0"/>
              <a:t> und werden dann zur Teilnahme an Projekten von verschiedensten Organisationen eingeladen. Es werden auch konkrete Stellen ausgeschrieben, auf die man sich bewerben kann. </a:t>
            </a:r>
          </a:p>
        </p:txBody>
      </p:sp>
      <p:sp>
        <p:nvSpPr>
          <p:cNvPr id="4" name="Foliennummernplatzhalter 3"/>
          <p:cNvSpPr>
            <a:spLocks noGrp="1"/>
          </p:cNvSpPr>
          <p:nvPr>
            <p:ph type="sldNum" sz="quarter" idx="5"/>
          </p:nvPr>
        </p:nvSpPr>
        <p:spPr/>
        <p:txBody>
          <a:bodyPr/>
          <a:lstStyle/>
          <a:p>
            <a:fld id="{541E9CB7-253A-8640-8681-74B6F60605FB}" type="slidenum">
              <a:rPr lang="de-DE" smtClean="0"/>
              <a:t>5</a:t>
            </a:fld>
            <a:endParaRPr lang="de-DE"/>
          </a:p>
        </p:txBody>
      </p:sp>
    </p:spTree>
    <p:extLst>
      <p:ext uri="{BB962C8B-B14F-4D97-AF65-F5344CB8AC3E}">
        <p14:creationId xmlns:p14="http://schemas.microsoft.com/office/powerpoint/2010/main" val="12556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DAD2C-801A-1CCD-BD0F-6BBCDE7463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7D78C3-781D-01C3-5902-700664AE57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C5452A-CE2C-3874-8C4D-0339E3CAE6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library.fes.de</a:t>
            </a:r>
            <a:r>
              <a:rPr lang="de-DE" dirty="0"/>
              <a:t>/</a:t>
            </a:r>
            <a:r>
              <a:rPr lang="de-DE" dirty="0" err="1"/>
              <a:t>pdf</a:t>
            </a:r>
            <a:r>
              <a:rPr lang="de-DE" dirty="0"/>
              <a:t>-files/a-p-b/20355.pdf Seite 17</a:t>
            </a:r>
          </a:p>
          <a:p>
            <a:pPr algn="l"/>
            <a:endParaRPr lang="de-DE" dirty="0"/>
          </a:p>
          <a:p>
            <a:pPr>
              <a:buNone/>
            </a:pPr>
            <a:r>
              <a:rPr lang="de-DE" dirty="0">
                <a:solidFill>
                  <a:srgbClr val="000000"/>
                </a:solidFill>
                <a:effectLst/>
                <a:latin typeface="Helvetica" pitchFamily="2" charset="0"/>
              </a:rPr>
              <a:t>Diese Studie basiert auf Forschungsergebnissen von infra-test dimap und Kantar Public. Im zweiten Kapitel wird daher das methodische Vorgehen kurz skizziert. Im dritten Kapitel stellen wir die Frage, was jungen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im Leben wichtig ist, und befassen uns mit deren Blick auf die Verhältnisse in Deutschland, ihre Zufriedenheit in verschiedenen Lebensbereichen wie Familie, Wohnsituation und berufliche Perspektiven. Außerdem wird die Bedeutung von einigen Wertorientierungen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und ihre Zustimmung zu unterschiedlichen Politikvorschlägen dargestellt. Das vierte Kapitel geht der Frage nach, welchen Blick die 16- bis 30-jährigen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in Deutschland auf Demokratie, Politik und Parteien haben. Dabei werden ihre Demokratiezufriedenheit und ihre generellen Einstellungen zur Politik und Parteien untersucht. Im fünften Kapitel wird analysiert, wo sich junge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im klassischen Links-Rechts-Schema selbst verorten und wie sie die im Bundestag vertretenen politischen Parteien unter-</a:t>
            </a:r>
          </a:p>
          <a:p>
            <a:pPr>
              <a:buNone/>
            </a:pPr>
            <a:r>
              <a:rPr lang="de-DE" dirty="0">
                <a:solidFill>
                  <a:srgbClr val="000000"/>
                </a:solidFill>
                <a:effectLst/>
                <a:latin typeface="Helvetica" pitchFamily="2" charset="0"/>
              </a:rPr>
              <a:t>scheiden und einordnen. Im sechsten Kapitel werden die Berührungspunkte mit Politik und Parteien genauer betrachtet: Wo wird über Politik geredet? Wo wird sich informiert? Welche Informations- und Kommunikationskanäle werden genutzt? Wie ist das Interesse am eigenen politischen Engagement? Das siebte Kapitel befasst sich mit den Wahlmotiven junger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Anhand verschiedener</a:t>
            </a:r>
          </a:p>
          <a:p>
            <a:pPr>
              <a:buNone/>
            </a:pPr>
            <a:r>
              <a:rPr lang="de-DE" dirty="0">
                <a:solidFill>
                  <a:srgbClr val="000000"/>
                </a:solidFill>
                <a:effectLst/>
                <a:latin typeface="Helvetica" pitchFamily="2" charset="0"/>
              </a:rPr>
              <a:t>Modelle und Daten wird herausgearbeitet, welche Faktoren einen Einfluss auf die Wahlentscheidungen junger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haben und über welches Wahlpotenzial die Parteien unter jungen Menschen verfügen. Das achte Kapitel formuliert als Schlussfolgerung fünf zentrale Empfehlungen, wie Politik und Gesellschaft auf die Bedürfnisse junger Menschen besser eingehen können.</a:t>
            </a:r>
          </a:p>
          <a:p>
            <a:pPr>
              <a:buNone/>
            </a:pPr>
            <a:endParaRPr lang="de-DE" dirty="0">
              <a:solidFill>
                <a:srgbClr val="000000"/>
              </a:solidFill>
              <a:effectLst/>
              <a:latin typeface="Helvetica" pitchFamily="2" charset="0"/>
            </a:endParaRPr>
          </a:p>
          <a:p>
            <a:pPr>
              <a:buNone/>
            </a:pPr>
            <a:r>
              <a:rPr lang="de-DE" dirty="0">
                <a:solidFill>
                  <a:srgbClr val="000000"/>
                </a:solidFill>
                <a:effectLst/>
                <a:latin typeface="Helvetica" pitchFamily="2" charset="0"/>
              </a:rPr>
              <a:t>Ergebnisse: Junge Menschen sind grundsätzlich mit ihrem Leben zufrieden, die aktuellen Krisen führen jedoch zu einer starken Verunsicherung.</a:t>
            </a:r>
          </a:p>
          <a:p>
            <a:pPr>
              <a:buNone/>
            </a:pPr>
            <a:r>
              <a:rPr lang="de-DE" dirty="0">
                <a:solidFill>
                  <a:srgbClr val="000000"/>
                </a:solidFill>
                <a:effectLst/>
                <a:latin typeface="Helvetica" pitchFamily="2" charset="0"/>
              </a:rPr>
              <a:t>Die Demokratiezufriedenheit ist stabil und unterscheidet sich nicht groß von der Gesamtbevölkerung. Doch zumindest knapp die Hälfte der jungen Befragten übt Kritik an der Funktionsweise unserer Demokratie. Viele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sind mit dem parteipolitischen Angebot unzufrieden und fühlen sich in der Politik nicht ausreichend gesehen.</a:t>
            </a:r>
          </a:p>
          <a:p>
            <a:pPr>
              <a:buNone/>
            </a:pP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verorten sich politisch links der Mitte und positionieren sich in ihren Policy-Präferenzen mehrheitlich links (Gleichberechtigung, Klimaschutz und höhere Steuern) mit Ausnahme bei der Aufnahme weiterer Staatsschulden, in der Migrationsfrage ist die Jungwählerschaft gespalten. Hauptberührungspunkte mit Politik sind für junge Menschen der alltägliche Medienkonsum, insbesondere die </a:t>
            </a:r>
            <a:r>
              <a:rPr lang="de-DE" dirty="0" err="1">
                <a:solidFill>
                  <a:srgbClr val="000000"/>
                </a:solidFill>
                <a:effectLst/>
                <a:latin typeface="Helvetica" pitchFamily="2" charset="0"/>
              </a:rPr>
              <a:t>Social</a:t>
            </a:r>
            <a:r>
              <a:rPr lang="de-DE" dirty="0">
                <a:solidFill>
                  <a:srgbClr val="000000"/>
                </a:solidFill>
                <a:effectLst/>
                <a:latin typeface="Helvetica" pitchFamily="2" charset="0"/>
              </a:rPr>
              <a:t>-Media Nutzung, aber auch das persönliche Gespräch ist nach wie vor wichtig. Finanzielle und soziale Sicherheit sind für die 16- bis 30-Jährigen die wichtigsten Werte. Insgesamt lässt sich die junge Generation als pragmatisch postmaterialistisch beschreiben – ein sicheres Einkommen ist zwar der wichtigste Wert, diesem folgen aber zahlreiche ideelle Werte. Ausschlaggebend für die Wahlentscheidung der </a:t>
            </a:r>
            <a:r>
              <a:rPr lang="de-DE" dirty="0" err="1">
                <a:solidFill>
                  <a:srgbClr val="000000"/>
                </a:solidFill>
                <a:effectLst/>
                <a:latin typeface="Helvetica" pitchFamily="2" charset="0"/>
              </a:rPr>
              <a:t>Jungwähler:innen</a:t>
            </a:r>
            <a:r>
              <a:rPr lang="de-DE" dirty="0">
                <a:solidFill>
                  <a:srgbClr val="000000"/>
                </a:solidFill>
                <a:effectLst/>
                <a:latin typeface="Helvetica" pitchFamily="2" charset="0"/>
              </a:rPr>
              <a:t> sind die programmatischen Inhalte der Parteien, ihre Zukunftskompetenz und ihre Regierungsfähigkeit. Analysiert nach der jeweiligen Partei </a:t>
            </a:r>
            <a:r>
              <a:rPr lang="de-DE" dirty="0" err="1">
                <a:solidFill>
                  <a:srgbClr val="000000"/>
                </a:solidFill>
                <a:effectLst/>
                <a:latin typeface="Helvetica" pitchFamily="2" charset="0"/>
              </a:rPr>
              <a:t>anhängerschaft</a:t>
            </a:r>
            <a:r>
              <a:rPr lang="de-DE" dirty="0">
                <a:solidFill>
                  <a:srgbClr val="000000"/>
                </a:solidFill>
                <a:effectLst/>
                <a:latin typeface="Helvetica" pitchFamily="2" charset="0"/>
              </a:rPr>
              <a:t> ergeben sich allerdings teils deutliche Unterschiede in den Wahlmotiven der jungen </a:t>
            </a:r>
            <a:r>
              <a:rPr lang="de-DE" dirty="0" err="1">
                <a:solidFill>
                  <a:srgbClr val="000000"/>
                </a:solidFill>
                <a:effectLst/>
                <a:latin typeface="Helvetica" pitchFamily="2" charset="0"/>
              </a:rPr>
              <a:t>Wähler:innen</a:t>
            </a:r>
            <a:r>
              <a:rPr lang="de-DE" dirty="0">
                <a:solidFill>
                  <a:srgbClr val="000000"/>
                </a:solidFill>
                <a:effectLst/>
                <a:latin typeface="Helvetica" pitchFamily="2" charset="0"/>
              </a:rPr>
              <a:t>, wodurch sich die </a:t>
            </a:r>
            <a:r>
              <a:rPr lang="de-DE" dirty="0" err="1">
                <a:solidFill>
                  <a:srgbClr val="000000"/>
                </a:solidFill>
                <a:effectLst/>
                <a:latin typeface="Helvetica" pitchFamily="2" charset="0"/>
              </a:rPr>
              <a:t>Parteianhänger:innen</a:t>
            </a:r>
            <a:r>
              <a:rPr lang="de-DE" dirty="0">
                <a:solidFill>
                  <a:srgbClr val="000000"/>
                </a:solidFill>
                <a:effectLst/>
                <a:latin typeface="Helvetica" pitchFamily="2" charset="0"/>
              </a:rPr>
              <a:t> in ihren jeweiligen Präferenzen voneinander abgrenzen lassen. </a:t>
            </a:r>
          </a:p>
          <a:p>
            <a:pPr algn="l"/>
            <a:endParaRPr lang="de-DE" dirty="0"/>
          </a:p>
        </p:txBody>
      </p:sp>
      <p:sp>
        <p:nvSpPr>
          <p:cNvPr id="4" name="Foliennummernplatzhalter 3">
            <a:extLst>
              <a:ext uri="{FF2B5EF4-FFF2-40B4-BE49-F238E27FC236}">
                <a16:creationId xmlns:a16="http://schemas.microsoft.com/office/drawing/2014/main" id="{0606602E-1CCE-4BBB-4592-839DFF5B2132}"/>
              </a:ext>
            </a:extLst>
          </p:cNvPr>
          <p:cNvSpPr>
            <a:spLocks noGrp="1"/>
          </p:cNvSpPr>
          <p:nvPr>
            <p:ph type="sldNum" sz="quarter" idx="5"/>
          </p:nvPr>
        </p:nvSpPr>
        <p:spPr/>
        <p:txBody>
          <a:bodyPr/>
          <a:lstStyle/>
          <a:p>
            <a:fld id="{54D59998-4020-C449-9611-2D9166FB56B7}" type="slidenum">
              <a:rPr lang="de-DE" smtClean="0"/>
              <a:t>7</a:t>
            </a:fld>
            <a:endParaRPr lang="de-DE"/>
          </a:p>
        </p:txBody>
      </p:sp>
    </p:spTree>
    <p:extLst>
      <p:ext uri="{BB962C8B-B14F-4D97-AF65-F5344CB8AC3E}">
        <p14:creationId xmlns:p14="http://schemas.microsoft.com/office/powerpoint/2010/main" val="254862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8E69-A58C-16FF-743A-3304392312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F6F2B1-23A1-EB38-9168-05F39036E00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6429F9-F5A2-E923-1237-959F63C54FE6}"/>
              </a:ext>
            </a:extLst>
          </p:cNvPr>
          <p:cNvSpPr>
            <a:spLocks noGrp="1"/>
          </p:cNvSpPr>
          <p:nvPr>
            <p:ph type="body" idx="1"/>
          </p:nvPr>
        </p:nvSpPr>
        <p:spPr/>
        <p:txBody>
          <a:bodyPr/>
          <a:lstStyle/>
          <a:p>
            <a:pPr algn="l"/>
            <a:endParaRPr lang="de-DE" dirty="0"/>
          </a:p>
        </p:txBody>
      </p:sp>
      <p:sp>
        <p:nvSpPr>
          <p:cNvPr id="4" name="Foliennummernplatzhalter 3">
            <a:extLst>
              <a:ext uri="{FF2B5EF4-FFF2-40B4-BE49-F238E27FC236}">
                <a16:creationId xmlns:a16="http://schemas.microsoft.com/office/drawing/2014/main" id="{587F958A-E553-DFAF-F05C-B645ADB5BBDB}"/>
              </a:ext>
            </a:extLst>
          </p:cNvPr>
          <p:cNvSpPr>
            <a:spLocks noGrp="1"/>
          </p:cNvSpPr>
          <p:nvPr>
            <p:ph type="sldNum" sz="quarter" idx="5"/>
          </p:nvPr>
        </p:nvSpPr>
        <p:spPr/>
        <p:txBody>
          <a:bodyPr/>
          <a:lstStyle/>
          <a:p>
            <a:fld id="{54D59998-4020-C449-9611-2D9166FB56B7}" type="slidenum">
              <a:rPr lang="de-DE" smtClean="0"/>
              <a:t>8</a:t>
            </a:fld>
            <a:endParaRPr lang="de-DE"/>
          </a:p>
        </p:txBody>
      </p:sp>
    </p:spTree>
    <p:extLst>
      <p:ext uri="{BB962C8B-B14F-4D97-AF65-F5344CB8AC3E}">
        <p14:creationId xmlns:p14="http://schemas.microsoft.com/office/powerpoint/2010/main" val="159381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8ABD-98E2-420A-6925-814B2C4A62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D9FFDB-719F-5BD9-342F-B446B61CE4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FCBDF1D-21E7-76D6-2D60-EB60AFDD44BD}"/>
              </a:ext>
            </a:extLst>
          </p:cNvPr>
          <p:cNvSpPr>
            <a:spLocks noGrp="1"/>
          </p:cNvSpPr>
          <p:nvPr>
            <p:ph type="body" idx="1"/>
          </p:nvPr>
        </p:nvSpPr>
        <p:spPr/>
        <p:txBody>
          <a:bodyPr/>
          <a:lstStyle/>
          <a:p>
            <a:pPr algn="l"/>
            <a:endParaRPr lang="de-DE" dirty="0"/>
          </a:p>
        </p:txBody>
      </p:sp>
      <p:sp>
        <p:nvSpPr>
          <p:cNvPr id="4" name="Foliennummernplatzhalter 3">
            <a:extLst>
              <a:ext uri="{FF2B5EF4-FFF2-40B4-BE49-F238E27FC236}">
                <a16:creationId xmlns:a16="http://schemas.microsoft.com/office/drawing/2014/main" id="{9EC0B7F9-3D6A-2D1A-A518-C0BF2033962F}"/>
              </a:ext>
            </a:extLst>
          </p:cNvPr>
          <p:cNvSpPr>
            <a:spLocks noGrp="1"/>
          </p:cNvSpPr>
          <p:nvPr>
            <p:ph type="sldNum" sz="quarter" idx="5"/>
          </p:nvPr>
        </p:nvSpPr>
        <p:spPr/>
        <p:txBody>
          <a:bodyPr/>
          <a:lstStyle/>
          <a:p>
            <a:fld id="{54D59998-4020-C449-9611-2D9166FB56B7}" type="slidenum">
              <a:rPr lang="de-DE" smtClean="0"/>
              <a:t>9</a:t>
            </a:fld>
            <a:endParaRPr lang="de-DE"/>
          </a:p>
        </p:txBody>
      </p:sp>
    </p:spTree>
    <p:extLst>
      <p:ext uri="{BB962C8B-B14F-4D97-AF65-F5344CB8AC3E}">
        <p14:creationId xmlns:p14="http://schemas.microsoft.com/office/powerpoint/2010/main" val="110646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F223-4A7A-222C-639A-CBC668FEA0D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22C791-FFFB-10E1-2AEF-106D8DCDBF4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506BC13-B3B4-06FF-FF51-E6B7218508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a:t>
            </a:r>
            <a:r>
              <a:rPr lang="de-DE" dirty="0" err="1"/>
              <a:t>library.fes.de</a:t>
            </a:r>
            <a:r>
              <a:rPr lang="de-DE" dirty="0"/>
              <a:t>/</a:t>
            </a:r>
            <a:r>
              <a:rPr lang="de-DE" dirty="0" err="1"/>
              <a:t>pdf</a:t>
            </a:r>
            <a:r>
              <a:rPr lang="de-DE" dirty="0"/>
              <a:t>-files/a-p-b/20355.pdf Seite 17</a:t>
            </a:r>
          </a:p>
          <a:p>
            <a:pPr algn="l"/>
            <a:endParaRPr lang="de-DE" dirty="0"/>
          </a:p>
        </p:txBody>
      </p:sp>
      <p:sp>
        <p:nvSpPr>
          <p:cNvPr id="4" name="Foliennummernplatzhalter 3">
            <a:extLst>
              <a:ext uri="{FF2B5EF4-FFF2-40B4-BE49-F238E27FC236}">
                <a16:creationId xmlns:a16="http://schemas.microsoft.com/office/drawing/2014/main" id="{D7182D9F-88E9-6CF5-E62A-C48D8DE0E71D}"/>
              </a:ext>
            </a:extLst>
          </p:cNvPr>
          <p:cNvSpPr>
            <a:spLocks noGrp="1"/>
          </p:cNvSpPr>
          <p:nvPr>
            <p:ph type="sldNum" sz="quarter" idx="5"/>
          </p:nvPr>
        </p:nvSpPr>
        <p:spPr/>
        <p:txBody>
          <a:bodyPr/>
          <a:lstStyle/>
          <a:p>
            <a:fld id="{54D59998-4020-C449-9611-2D9166FB56B7}" type="slidenum">
              <a:rPr lang="de-DE" smtClean="0"/>
              <a:t>10</a:t>
            </a:fld>
            <a:endParaRPr lang="de-DE"/>
          </a:p>
        </p:txBody>
      </p:sp>
    </p:spTree>
    <p:extLst>
      <p:ext uri="{BB962C8B-B14F-4D97-AF65-F5344CB8AC3E}">
        <p14:creationId xmlns:p14="http://schemas.microsoft.com/office/powerpoint/2010/main" val="355540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05ADF-5C50-184E-A409-EF4D3764DAB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DA6EAFF-5448-EB47-8E7C-2BFB43DBF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84BF746-F022-3F42-83CA-C871EF5E29EE}"/>
              </a:ext>
            </a:extLst>
          </p:cNvPr>
          <p:cNvSpPr>
            <a:spLocks noGrp="1"/>
          </p:cNvSpPr>
          <p:nvPr>
            <p:ph type="dt" sz="half" idx="10"/>
          </p:nvPr>
        </p:nvSpPr>
        <p:spPr/>
        <p:txBody>
          <a:bodyPr/>
          <a:lstStyle/>
          <a:p>
            <a:fld id="{87DE6118-2437-4B30-8E3C-4D2BE6020583}" type="datetimeFigureOut">
              <a:rPr lang="en-US" smtClean="0"/>
              <a:pPr/>
              <a:t>7/9/26</a:t>
            </a:fld>
            <a:endParaRPr lang="en-US" dirty="0"/>
          </a:p>
        </p:txBody>
      </p:sp>
      <p:sp>
        <p:nvSpPr>
          <p:cNvPr id="5" name="Fußzeilenplatzhalter 4">
            <a:extLst>
              <a:ext uri="{FF2B5EF4-FFF2-40B4-BE49-F238E27FC236}">
                <a16:creationId xmlns:a16="http://schemas.microsoft.com/office/drawing/2014/main" id="{2DA09C92-512E-C742-B310-EBEC25E1CE5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756D93E7-50AC-4442-880C-FB31986690F9}"/>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0911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93438-A476-B94D-A819-46036A65D7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87B2044-359C-C545-A5B3-2FD9A8BC4A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D6559C-C0B3-3F47-B3EC-53C4BBEFDFAB}"/>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5" name="Fußzeilenplatzhalter 4">
            <a:extLst>
              <a:ext uri="{FF2B5EF4-FFF2-40B4-BE49-F238E27FC236}">
                <a16:creationId xmlns:a16="http://schemas.microsoft.com/office/drawing/2014/main" id="{F81AC10D-854C-BB40-8B9E-8DE3ACDFDF43}"/>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EBA21EB-71A9-4749-9B5D-BE838E3B4353}"/>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3561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CCB28D-91DD-824E-A738-5E6025852D7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260C65F-153D-7346-A5C4-C4F9DAE5BF4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7C3FD5-D319-5649-AB72-B7925CAF5137}"/>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5" name="Fußzeilenplatzhalter 4">
            <a:extLst>
              <a:ext uri="{FF2B5EF4-FFF2-40B4-BE49-F238E27FC236}">
                <a16:creationId xmlns:a16="http://schemas.microsoft.com/office/drawing/2014/main" id="{2E531ADE-2F0C-0848-91DA-A3BBE3BE8104}"/>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F8F04AE-DCA7-CE4A-9BDE-028FE52E805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7452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2744B-1E1C-F64F-8330-72DDCF6E33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D68E6C3-A467-6D45-B367-2641F69BED4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A82A03-9A51-5E4B-8376-F8BCD1CEC034}"/>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5" name="Fußzeilenplatzhalter 4">
            <a:extLst>
              <a:ext uri="{FF2B5EF4-FFF2-40B4-BE49-F238E27FC236}">
                <a16:creationId xmlns:a16="http://schemas.microsoft.com/office/drawing/2014/main" id="{E0A01131-6139-C140-9DE3-1A5F8B0FD3F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2810944-F22A-F94F-A1CF-DE13CEF64047}"/>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6076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E41F2-E98E-5542-8E56-FC2973B4391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B729298-232C-CA4E-8EB6-7737D3EE8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B1A2508-812E-1E43-8A9E-EB0207914BA8}"/>
              </a:ext>
            </a:extLst>
          </p:cNvPr>
          <p:cNvSpPr>
            <a:spLocks noGrp="1"/>
          </p:cNvSpPr>
          <p:nvPr>
            <p:ph type="dt" sz="half" idx="10"/>
          </p:nvPr>
        </p:nvSpPr>
        <p:spPr/>
        <p:txBody>
          <a:bodyPr/>
          <a:lstStyle/>
          <a:p>
            <a:fld id="{87DE6118-2437-4B30-8E3C-4D2BE6020583}" type="datetimeFigureOut">
              <a:rPr lang="en-US" smtClean="0"/>
              <a:pPr/>
              <a:t>7/9/26</a:t>
            </a:fld>
            <a:endParaRPr lang="en-US" dirty="0"/>
          </a:p>
        </p:txBody>
      </p:sp>
      <p:sp>
        <p:nvSpPr>
          <p:cNvPr id="5" name="Fußzeilenplatzhalter 4">
            <a:extLst>
              <a:ext uri="{FF2B5EF4-FFF2-40B4-BE49-F238E27FC236}">
                <a16:creationId xmlns:a16="http://schemas.microsoft.com/office/drawing/2014/main" id="{8B264FA4-4BC9-F74A-87E0-981CEB8A42D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40B0A287-232B-2448-A908-7441109CFFA8}"/>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0622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DB2E1-DD84-164B-9867-B9A505FA546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D2F7BD-35DB-9541-AE94-7DF2C717B3E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65C6042-D9F3-3C45-8B05-C060EC1245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79F09C-69F0-8741-B625-D7F364731E74}"/>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6" name="Fußzeilenplatzhalter 5">
            <a:extLst>
              <a:ext uri="{FF2B5EF4-FFF2-40B4-BE49-F238E27FC236}">
                <a16:creationId xmlns:a16="http://schemas.microsoft.com/office/drawing/2014/main" id="{B6750420-8C96-BB4C-BE8C-8D645B35A106}"/>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2453EC2B-59BF-B949-9A89-5AD28AF783E2}"/>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2799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9D5C-AE41-8B4D-90BF-5A75BD69A9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11C79A5-0169-DD4A-946F-395F6F72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C04E4B6-DBF5-9A4B-BCCA-3A8D8086DD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7DD3294-3899-2947-A2FC-D14361EC6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1F53D2E-75EE-074C-84D2-ECC07ED6FE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055A27-2D16-1C43-A01C-B8F50849C1C8}"/>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8" name="Fußzeilenplatzhalter 7">
            <a:extLst>
              <a:ext uri="{FF2B5EF4-FFF2-40B4-BE49-F238E27FC236}">
                <a16:creationId xmlns:a16="http://schemas.microsoft.com/office/drawing/2014/main" id="{26B17ABC-3CBF-AC43-AC87-C415211B5034}"/>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8F558939-0AA2-DD44-BD21-D84454098E66}"/>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66601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71107-AF31-3343-8738-6C2D05F6BC2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41A0FF0-CE0A-DE45-A0F6-06A1D7426A14}"/>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4" name="Fußzeilenplatzhalter 3">
            <a:extLst>
              <a:ext uri="{FF2B5EF4-FFF2-40B4-BE49-F238E27FC236}">
                <a16:creationId xmlns:a16="http://schemas.microsoft.com/office/drawing/2014/main" id="{BEB9FC56-1A46-FE44-B389-D843F8E194E4}"/>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116E358C-BE27-F74C-B554-213CC8AAED1E}"/>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829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FA0129-AA73-2B4F-9513-CBB70C056B8D}"/>
              </a:ext>
            </a:extLst>
          </p:cNvPr>
          <p:cNvSpPr>
            <a:spLocks noGrp="1"/>
          </p:cNvSpPr>
          <p:nvPr>
            <p:ph type="dt" sz="half" idx="10"/>
          </p:nvPr>
        </p:nvSpPr>
        <p:spPr/>
        <p:txBody>
          <a:bodyPr/>
          <a:lstStyle/>
          <a:p>
            <a:fld id="{87DE6118-2437-4B30-8E3C-4D2BE6020583}" type="datetimeFigureOut">
              <a:rPr lang="en-US" smtClean="0"/>
              <a:t>7/9/26</a:t>
            </a:fld>
            <a:endParaRPr lang="en-US" dirty="0"/>
          </a:p>
        </p:txBody>
      </p:sp>
      <p:sp>
        <p:nvSpPr>
          <p:cNvPr id="3" name="Fußzeilenplatzhalter 2">
            <a:extLst>
              <a:ext uri="{FF2B5EF4-FFF2-40B4-BE49-F238E27FC236}">
                <a16:creationId xmlns:a16="http://schemas.microsoft.com/office/drawing/2014/main" id="{79E6B31F-A1AC-D240-AB69-6245B5F01D45}"/>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94F02F2-E896-3A4E-950D-796E28DCD419}"/>
              </a:ext>
            </a:extLst>
          </p:cNvPr>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4477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AC0AD-DF9D-6146-9D34-3CCCE7F21C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CA2753B-1B73-F345-BB58-6ADEF174C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2427BDB-6238-5F4D-87B6-19B24C419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D49714C-FB62-0042-BCCD-E3E82A501CDD}"/>
              </a:ext>
            </a:extLst>
          </p:cNvPr>
          <p:cNvSpPr>
            <a:spLocks noGrp="1"/>
          </p:cNvSpPr>
          <p:nvPr>
            <p:ph type="dt" sz="half" idx="10"/>
          </p:nvPr>
        </p:nvSpPr>
        <p:spPr/>
        <p:txBody>
          <a:bodyPr/>
          <a:lstStyle/>
          <a:p>
            <a:fld id="{87DE6118-2437-4B30-8E3C-4D2BE6020583}" type="datetimeFigureOut">
              <a:rPr lang="en-US" smtClean="0"/>
              <a:pPr/>
              <a:t>7/9/26</a:t>
            </a:fld>
            <a:endParaRPr lang="en-US" dirty="0"/>
          </a:p>
        </p:txBody>
      </p:sp>
      <p:sp>
        <p:nvSpPr>
          <p:cNvPr id="6" name="Fußzeilenplatzhalter 5">
            <a:extLst>
              <a:ext uri="{FF2B5EF4-FFF2-40B4-BE49-F238E27FC236}">
                <a16:creationId xmlns:a16="http://schemas.microsoft.com/office/drawing/2014/main" id="{71873B9F-3B08-AE42-A318-3F45E684B54B}"/>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436B1C30-4C1F-CF4A-8353-0F5FB58F6163}"/>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364787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E6561-43EB-0144-93C0-FC38A87188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B9B6933-E7BF-9844-AC0F-CDA10F746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0174076-3C0D-8D45-BF6A-0A731D97F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670FFA-3893-494B-B763-D3085EC200C1}"/>
              </a:ext>
            </a:extLst>
          </p:cNvPr>
          <p:cNvSpPr>
            <a:spLocks noGrp="1"/>
          </p:cNvSpPr>
          <p:nvPr>
            <p:ph type="dt" sz="half" idx="10"/>
          </p:nvPr>
        </p:nvSpPr>
        <p:spPr/>
        <p:txBody>
          <a:bodyPr/>
          <a:lstStyle/>
          <a:p>
            <a:fld id="{87DE6118-2437-4B30-8E3C-4D2BE6020583}" type="datetimeFigureOut">
              <a:rPr lang="en-US" smtClean="0"/>
              <a:pPr/>
              <a:t>7/9/26</a:t>
            </a:fld>
            <a:endParaRPr lang="en-US" dirty="0"/>
          </a:p>
        </p:txBody>
      </p:sp>
      <p:sp>
        <p:nvSpPr>
          <p:cNvPr id="6" name="Fußzeilenplatzhalter 5">
            <a:extLst>
              <a:ext uri="{FF2B5EF4-FFF2-40B4-BE49-F238E27FC236}">
                <a16:creationId xmlns:a16="http://schemas.microsoft.com/office/drawing/2014/main" id="{F402DC03-45BD-0F49-893D-E71E5EB1A6C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B2F940AD-91C1-1F40-B1C8-7AF8DD4EC4E2}"/>
              </a:ext>
            </a:extLst>
          </p:cNvPr>
          <p:cNvSpPr>
            <a:spLocks noGrp="1"/>
          </p:cNvSpPr>
          <p:nvPr>
            <p:ph type="sldNum" sz="quarter" idx="12"/>
          </p:nvPr>
        </p:nvSpPr>
        <p:spPr/>
        <p:txBody>
          <a:body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8001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CA58AF-2B6B-6A4B-8F06-88D95F815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5E66545-AAAF-EF44-B583-A92CE6DB0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BDC00E-9709-B248-8A7A-1488CF268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7/9/26</a:t>
            </a:fld>
            <a:endParaRPr lang="en-US" dirty="0"/>
          </a:p>
        </p:txBody>
      </p:sp>
      <p:sp>
        <p:nvSpPr>
          <p:cNvPr id="5" name="Fußzeilenplatzhalter 4">
            <a:extLst>
              <a:ext uri="{FF2B5EF4-FFF2-40B4-BE49-F238E27FC236}">
                <a16:creationId xmlns:a16="http://schemas.microsoft.com/office/drawing/2014/main" id="{CE3DFC8F-53B0-414A-AA94-28E984AA7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80071FCC-D3EC-964B-9458-B5A2E03E9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75753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1.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1.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1.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VTNmLt7QX8E" TargetMode="External"/><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png"/><Relationship Id="rId4" Type="http://schemas.openxmlformats.org/officeDocument/2006/relationships/diagramLayout" Target="../diagrams/layout1.xml"/><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9.sv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1.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1.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F996548-65D2-CA8C-DBED-5260542AB791}"/>
              </a:ext>
            </a:extLst>
          </p:cNvPr>
          <p:cNvPicPr>
            <a:picLocks noChangeAspect="1"/>
          </p:cNvPicPr>
          <p:nvPr/>
        </p:nvPicPr>
        <p:blipFill>
          <a:blip r:embed="rId3"/>
          <a:stretch>
            <a:fillRect/>
          </a:stretch>
        </p:blipFill>
        <p:spPr>
          <a:xfrm>
            <a:off x="3452060" y="785060"/>
            <a:ext cx="5287879" cy="5287879"/>
          </a:xfrm>
          <a:prstGeom prst="rect">
            <a:avLst/>
          </a:prstGeom>
        </p:spPr>
      </p:pic>
      <p:pic>
        <p:nvPicPr>
          <p:cNvPr id="8" name="Grafik 7">
            <a:extLst>
              <a:ext uri="{FF2B5EF4-FFF2-40B4-BE49-F238E27FC236}">
                <a16:creationId xmlns:a16="http://schemas.microsoft.com/office/drawing/2014/main" id="{D14F63D4-A062-884C-8250-ADAB73AFF4D2}"/>
              </a:ext>
            </a:extLst>
          </p:cNvPr>
          <p:cNvPicPr>
            <a:picLocks noChangeAspect="1"/>
          </p:cNvPicPr>
          <p:nvPr/>
        </p:nvPicPr>
        <p:blipFill>
          <a:blip r:embed="rId4"/>
          <a:stretch>
            <a:fillRect/>
          </a:stretch>
        </p:blipFill>
        <p:spPr>
          <a:xfrm>
            <a:off x="0" y="5472545"/>
            <a:ext cx="2750386" cy="1385455"/>
          </a:xfrm>
          <a:prstGeom prst="rect">
            <a:avLst/>
          </a:prstGeom>
        </p:spPr>
      </p:pic>
      <p:sp>
        <p:nvSpPr>
          <p:cNvPr id="10" name="Textfeld 9">
            <a:extLst>
              <a:ext uri="{FF2B5EF4-FFF2-40B4-BE49-F238E27FC236}">
                <a16:creationId xmlns:a16="http://schemas.microsoft.com/office/drawing/2014/main" id="{4B6C9BFA-93D8-9347-846D-923F34F13044}"/>
              </a:ext>
            </a:extLst>
          </p:cNvPr>
          <p:cNvSpPr txBox="1"/>
          <p:nvPr/>
        </p:nvSpPr>
        <p:spPr>
          <a:xfrm>
            <a:off x="0" y="6858000"/>
            <a:ext cx="12192000" cy="369332"/>
          </a:xfrm>
          <a:prstGeom prst="rect">
            <a:avLst/>
          </a:prstGeom>
          <a:noFill/>
        </p:spPr>
        <p:txBody>
          <a:bodyPr wrap="square" rtlCol="0">
            <a:spAutoFit/>
          </a:bodyPr>
          <a:lstStyle/>
          <a:p>
            <a:endParaRPr lang="de-DE" dirty="0"/>
          </a:p>
        </p:txBody>
      </p:sp>
      <p:pic>
        <p:nvPicPr>
          <p:cNvPr id="7" name="Grafik 6">
            <a:extLst>
              <a:ext uri="{FF2B5EF4-FFF2-40B4-BE49-F238E27FC236}">
                <a16:creationId xmlns:a16="http://schemas.microsoft.com/office/drawing/2014/main" id="{52065A9A-3E6F-6A5C-D7E7-1607835A5A57}"/>
              </a:ext>
            </a:extLst>
          </p:cNvPr>
          <p:cNvPicPr>
            <a:picLocks noChangeAspect="1"/>
          </p:cNvPicPr>
          <p:nvPr/>
        </p:nvPicPr>
        <p:blipFill>
          <a:blip r:embed="rId5"/>
          <a:stretch>
            <a:fillRect/>
          </a:stretch>
        </p:blipFill>
        <p:spPr>
          <a:xfrm>
            <a:off x="7754980" y="5930537"/>
            <a:ext cx="4437020" cy="927463"/>
          </a:xfrm>
          <a:prstGeom prst="rect">
            <a:avLst/>
          </a:prstGeom>
        </p:spPr>
      </p:pic>
    </p:spTree>
    <p:extLst>
      <p:ext uri="{BB962C8B-B14F-4D97-AF65-F5344CB8AC3E}">
        <p14:creationId xmlns:p14="http://schemas.microsoft.com/office/powerpoint/2010/main" val="96960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0688-D740-0B64-55E2-17C9EC079BD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CCBB5F-AAF4-092D-F65D-CE8A52714E1D}"/>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35234BA9-61D2-AFA5-049F-FD1D7EA903C0}"/>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0E4D008B-89F2-06C3-4880-6102B022B7CA}"/>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F17E6DBE-FD57-06C6-EB4C-87D79144FCD3}"/>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10" name="Titel 1">
            <a:extLst>
              <a:ext uri="{FF2B5EF4-FFF2-40B4-BE49-F238E27FC236}">
                <a16:creationId xmlns:a16="http://schemas.microsoft.com/office/drawing/2014/main" id="{190E872E-0DD6-D302-F2D0-4F18AE5DBE49}"/>
              </a:ext>
            </a:extLst>
          </p:cNvPr>
          <p:cNvSpPr>
            <a:spLocks noGrp="1"/>
          </p:cNvSpPr>
          <p:nvPr>
            <p:ph type="title"/>
          </p:nvPr>
        </p:nvSpPr>
        <p:spPr>
          <a:xfrm>
            <a:off x="838200" y="365125"/>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pic>
        <p:nvPicPr>
          <p:cNvPr id="2" name="Grafik 1" descr="Rede Silhouette">
            <a:extLst>
              <a:ext uri="{FF2B5EF4-FFF2-40B4-BE49-F238E27FC236}">
                <a16:creationId xmlns:a16="http://schemas.microsoft.com/office/drawing/2014/main" id="{FD4193D6-6628-F4A6-3832-19BDFED4B7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11061" y="469965"/>
            <a:ext cx="7756393" cy="7756393"/>
          </a:xfrm>
          <a:prstGeom prst="rect">
            <a:avLst/>
          </a:prstGeom>
        </p:spPr>
      </p:pic>
      <p:sp>
        <p:nvSpPr>
          <p:cNvPr id="5" name="Textfeld 4">
            <a:extLst>
              <a:ext uri="{FF2B5EF4-FFF2-40B4-BE49-F238E27FC236}">
                <a16:creationId xmlns:a16="http://schemas.microsoft.com/office/drawing/2014/main" id="{49FF81F6-7936-34A7-52CD-30BA6C0B10F3}"/>
              </a:ext>
            </a:extLst>
          </p:cNvPr>
          <p:cNvSpPr txBox="1"/>
          <p:nvPr/>
        </p:nvSpPr>
        <p:spPr>
          <a:xfrm>
            <a:off x="3512127" y="3327019"/>
            <a:ext cx="4105611" cy="646331"/>
          </a:xfrm>
          <a:prstGeom prst="rect">
            <a:avLst/>
          </a:prstGeom>
          <a:noFill/>
        </p:spPr>
        <p:txBody>
          <a:bodyPr wrap="none" rtlCol="0">
            <a:spAutoFit/>
          </a:bodyPr>
          <a:lstStyle/>
          <a:p>
            <a:r>
              <a:rPr lang="de-FR" dirty="0">
                <a:latin typeface="Open Sans" panose="020B0606030504020204" pitchFamily="34" charset="0"/>
                <a:ea typeface="Open Sans" panose="020B0606030504020204" pitchFamily="34" charset="0"/>
                <a:cs typeface="Open Sans" panose="020B0606030504020204" pitchFamily="34" charset="0"/>
              </a:rPr>
              <a:t>Parteien sind offen für die Ideen von</a:t>
            </a:r>
          </a:p>
          <a:p>
            <a:r>
              <a:rPr lang="de-FR" dirty="0">
                <a:latin typeface="Open Sans" panose="020B0606030504020204" pitchFamily="34" charset="0"/>
                <a:ea typeface="Open Sans" panose="020B0606030504020204" pitchFamily="34" charset="0"/>
                <a:cs typeface="Open Sans" panose="020B0606030504020204" pitchFamily="34" charset="0"/>
              </a:rPr>
              <a:t>jungen Leuten. </a:t>
            </a:r>
          </a:p>
        </p:txBody>
      </p:sp>
    </p:spTree>
    <p:extLst>
      <p:ext uri="{BB962C8B-B14F-4D97-AF65-F5344CB8AC3E}">
        <p14:creationId xmlns:p14="http://schemas.microsoft.com/office/powerpoint/2010/main" val="188377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47C8-D637-8B15-DC06-CD954FC6A4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A9D05E-2BA6-3616-518A-BA74139267A3}"/>
              </a:ext>
            </a:extLst>
          </p:cNvPr>
          <p:cNvSpPr>
            <a:spLocks noGrp="1"/>
          </p:cNvSpPr>
          <p:nvPr>
            <p:ph type="title"/>
          </p:nvPr>
        </p:nvSpPr>
        <p:spPr>
          <a:xfrm>
            <a:off x="838200" y="365125"/>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sp>
        <p:nvSpPr>
          <p:cNvPr id="3" name="Inhaltsplatzhalter 2">
            <a:extLst>
              <a:ext uri="{FF2B5EF4-FFF2-40B4-BE49-F238E27FC236}">
                <a16:creationId xmlns:a16="http://schemas.microsoft.com/office/drawing/2014/main" id="{0DD10C9C-2261-3540-4C7D-1908EE5EBC67}"/>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3870E3C7-E6CE-E3AA-3816-24B73D698DC9}"/>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584128EE-27C5-4D18-44D7-10486C24CDE8}"/>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E24FB437-BC4A-6CD9-8C61-4B7845ACE013}"/>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5" name="Grafik 4">
            <a:extLst>
              <a:ext uri="{FF2B5EF4-FFF2-40B4-BE49-F238E27FC236}">
                <a16:creationId xmlns:a16="http://schemas.microsoft.com/office/drawing/2014/main" id="{DDECD624-2465-90B7-9395-4E2190A29B27}"/>
              </a:ext>
            </a:extLst>
          </p:cNvPr>
          <p:cNvPicPr>
            <a:picLocks noChangeAspect="1"/>
          </p:cNvPicPr>
          <p:nvPr/>
        </p:nvPicPr>
        <p:blipFill>
          <a:blip r:embed="rId6"/>
          <a:stretch>
            <a:fillRect/>
          </a:stretch>
        </p:blipFill>
        <p:spPr>
          <a:xfrm>
            <a:off x="77254" y="3073981"/>
            <a:ext cx="12114746" cy="625277"/>
          </a:xfrm>
          <a:prstGeom prst="rect">
            <a:avLst/>
          </a:prstGeom>
        </p:spPr>
      </p:pic>
      <p:pic>
        <p:nvPicPr>
          <p:cNvPr id="9" name="Grafik 8" descr="Ein Bild, das Schrift, Text, weiß, Grafiken enthält.&#10;&#10;KI-generierte Inhalte können fehlerhaft sein.">
            <a:extLst>
              <a:ext uri="{FF2B5EF4-FFF2-40B4-BE49-F238E27FC236}">
                <a16:creationId xmlns:a16="http://schemas.microsoft.com/office/drawing/2014/main" id="{602CCDA7-B6AA-C4B1-53F5-3D1BA6464D46}"/>
              </a:ext>
            </a:extLst>
          </p:cNvPr>
          <p:cNvPicPr>
            <a:picLocks noChangeAspect="1"/>
          </p:cNvPicPr>
          <p:nvPr/>
        </p:nvPicPr>
        <p:blipFill>
          <a:blip r:embed="rId7"/>
          <a:stretch>
            <a:fillRect/>
          </a:stretch>
        </p:blipFill>
        <p:spPr>
          <a:xfrm>
            <a:off x="5262736" y="3699258"/>
            <a:ext cx="1511300" cy="431800"/>
          </a:xfrm>
          <a:prstGeom prst="rect">
            <a:avLst/>
          </a:prstGeom>
        </p:spPr>
      </p:pic>
      <p:pic>
        <p:nvPicPr>
          <p:cNvPr id="10" name="Grafik 9" descr="Ein Bild, das Text, Schrift, weiß, Typografie enthält.&#10;&#10;KI-generierte Inhalte können fehlerhaft sein.">
            <a:extLst>
              <a:ext uri="{FF2B5EF4-FFF2-40B4-BE49-F238E27FC236}">
                <a16:creationId xmlns:a16="http://schemas.microsoft.com/office/drawing/2014/main" id="{CDFACC52-42A2-CBB2-D028-2A9E87FCEB26}"/>
              </a:ext>
            </a:extLst>
          </p:cNvPr>
          <p:cNvPicPr>
            <a:picLocks noChangeAspect="1"/>
          </p:cNvPicPr>
          <p:nvPr/>
        </p:nvPicPr>
        <p:blipFill>
          <a:blip r:embed="rId8"/>
          <a:stretch>
            <a:fillRect/>
          </a:stretch>
        </p:blipFill>
        <p:spPr>
          <a:xfrm>
            <a:off x="8482186" y="3654808"/>
            <a:ext cx="2006600" cy="520700"/>
          </a:xfrm>
          <a:prstGeom prst="rect">
            <a:avLst/>
          </a:prstGeom>
        </p:spPr>
      </p:pic>
    </p:spTree>
    <p:extLst>
      <p:ext uri="{BB962C8B-B14F-4D97-AF65-F5344CB8AC3E}">
        <p14:creationId xmlns:p14="http://schemas.microsoft.com/office/powerpoint/2010/main" val="179120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0F9C-4300-B125-3F4D-487914901501}"/>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C882CC-FDD2-6229-0279-86A65C9411EE}"/>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37D70E7A-E54D-C85A-6D78-439316CA551D}"/>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F70A25EF-25B3-FCE5-68AE-9264A224A35F}"/>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9DE7DFA8-AD77-8162-84CF-CC27E5D5CA58}"/>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10" name="Titel 1">
            <a:extLst>
              <a:ext uri="{FF2B5EF4-FFF2-40B4-BE49-F238E27FC236}">
                <a16:creationId xmlns:a16="http://schemas.microsoft.com/office/drawing/2014/main" id="{636CE405-D090-6FFB-AC91-9C18F3120C58}"/>
              </a:ext>
            </a:extLst>
          </p:cNvPr>
          <p:cNvSpPr>
            <a:spLocks noGrp="1"/>
          </p:cNvSpPr>
          <p:nvPr>
            <p:ph type="title"/>
          </p:nvPr>
        </p:nvSpPr>
        <p:spPr>
          <a:xfrm>
            <a:off x="838200" y="365125"/>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pic>
        <p:nvPicPr>
          <p:cNvPr id="2" name="Grafik 1" descr="Rede Silhouette">
            <a:extLst>
              <a:ext uri="{FF2B5EF4-FFF2-40B4-BE49-F238E27FC236}">
                <a16:creationId xmlns:a16="http://schemas.microsoft.com/office/drawing/2014/main" id="{0DC78582-B5D5-77F1-0824-F58A89C0210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11061" y="469965"/>
            <a:ext cx="7756393" cy="7756393"/>
          </a:xfrm>
          <a:prstGeom prst="rect">
            <a:avLst/>
          </a:prstGeom>
        </p:spPr>
      </p:pic>
      <p:sp>
        <p:nvSpPr>
          <p:cNvPr id="5" name="Textfeld 4">
            <a:extLst>
              <a:ext uri="{FF2B5EF4-FFF2-40B4-BE49-F238E27FC236}">
                <a16:creationId xmlns:a16="http://schemas.microsoft.com/office/drawing/2014/main" id="{8F412F70-4F89-1C2C-3DA9-8F10BF8B9E4F}"/>
              </a:ext>
            </a:extLst>
          </p:cNvPr>
          <p:cNvSpPr txBox="1"/>
          <p:nvPr/>
        </p:nvSpPr>
        <p:spPr>
          <a:xfrm>
            <a:off x="3512127" y="3327019"/>
            <a:ext cx="4037644" cy="646331"/>
          </a:xfrm>
          <a:prstGeom prst="rect">
            <a:avLst/>
          </a:prstGeom>
          <a:noFill/>
        </p:spPr>
        <p:txBody>
          <a:bodyPr wrap="none" rtlCol="0">
            <a:spAutoFit/>
          </a:bodyPr>
          <a:lstStyle/>
          <a:p>
            <a:r>
              <a:rPr lang="de-FR" dirty="0">
                <a:latin typeface="Open Sans" panose="020B0606030504020204" pitchFamily="34" charset="0"/>
                <a:ea typeface="Open Sans" panose="020B0606030504020204" pitchFamily="34" charset="0"/>
                <a:cs typeface="Open Sans" panose="020B0606030504020204" pitchFamily="34" charset="0"/>
              </a:rPr>
              <a:t>Die Politik nimmt die Sorgen junger </a:t>
            </a:r>
          </a:p>
          <a:p>
            <a:r>
              <a:rPr lang="de-FR" dirty="0">
                <a:latin typeface="Open Sans" panose="020B0606030504020204" pitchFamily="34" charset="0"/>
                <a:ea typeface="Open Sans" panose="020B0606030504020204" pitchFamily="34" charset="0"/>
                <a:cs typeface="Open Sans" panose="020B0606030504020204" pitchFamily="34" charset="0"/>
              </a:rPr>
              <a:t>Menschen ernst.  </a:t>
            </a:r>
          </a:p>
        </p:txBody>
      </p:sp>
    </p:spTree>
    <p:extLst>
      <p:ext uri="{BB962C8B-B14F-4D97-AF65-F5344CB8AC3E}">
        <p14:creationId xmlns:p14="http://schemas.microsoft.com/office/powerpoint/2010/main" val="346211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2CCF-5101-14BC-52B4-E52D9516DC21}"/>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3A4268-0E26-D128-15D6-86BF211FCB87}"/>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1E6FF7E5-8B91-6F0D-D35C-FE99A1E8E3C8}"/>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81DFB503-DDE9-6743-7327-0FA5BC814A10}"/>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C4956323-04AB-7913-737B-14B36292E59F}"/>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6" name="Grafik 5">
            <a:extLst>
              <a:ext uri="{FF2B5EF4-FFF2-40B4-BE49-F238E27FC236}">
                <a16:creationId xmlns:a16="http://schemas.microsoft.com/office/drawing/2014/main" id="{29BDF6FE-E8AD-802A-C1F9-9E5236F82CA1}"/>
              </a:ext>
            </a:extLst>
          </p:cNvPr>
          <p:cNvPicPr>
            <a:picLocks noChangeAspect="1"/>
          </p:cNvPicPr>
          <p:nvPr/>
        </p:nvPicPr>
        <p:blipFill>
          <a:blip r:embed="rId6"/>
          <a:stretch>
            <a:fillRect/>
          </a:stretch>
        </p:blipFill>
        <p:spPr>
          <a:xfrm>
            <a:off x="482071" y="2718707"/>
            <a:ext cx="11227858" cy="867192"/>
          </a:xfrm>
          <a:prstGeom prst="rect">
            <a:avLst/>
          </a:prstGeom>
        </p:spPr>
      </p:pic>
      <p:pic>
        <p:nvPicPr>
          <p:cNvPr id="10" name="Grafik 9" descr="Ein Bild, das Schrift, Text, weiß, Grafiken enthält.&#10;&#10;KI-generierte Inhalte können fehlerhaft sein.">
            <a:extLst>
              <a:ext uri="{FF2B5EF4-FFF2-40B4-BE49-F238E27FC236}">
                <a16:creationId xmlns:a16="http://schemas.microsoft.com/office/drawing/2014/main" id="{7D01EEE8-A343-6884-3203-A239EF60A27D}"/>
              </a:ext>
            </a:extLst>
          </p:cNvPr>
          <p:cNvPicPr>
            <a:picLocks noChangeAspect="1"/>
          </p:cNvPicPr>
          <p:nvPr/>
        </p:nvPicPr>
        <p:blipFill>
          <a:blip r:embed="rId7"/>
          <a:stretch>
            <a:fillRect/>
          </a:stretch>
        </p:blipFill>
        <p:spPr>
          <a:xfrm>
            <a:off x="4427614" y="3544404"/>
            <a:ext cx="1511300" cy="431800"/>
          </a:xfrm>
          <a:prstGeom prst="rect">
            <a:avLst/>
          </a:prstGeom>
        </p:spPr>
      </p:pic>
      <p:pic>
        <p:nvPicPr>
          <p:cNvPr id="15" name="Grafik 14" descr="Ein Bild, das Text, Schrift, weiß, Typografie enthält.&#10;&#10;KI-generierte Inhalte können fehlerhaft sein.">
            <a:extLst>
              <a:ext uri="{FF2B5EF4-FFF2-40B4-BE49-F238E27FC236}">
                <a16:creationId xmlns:a16="http://schemas.microsoft.com/office/drawing/2014/main" id="{575AD7F5-7CC3-37F9-5265-698D9F104158}"/>
              </a:ext>
            </a:extLst>
          </p:cNvPr>
          <p:cNvPicPr>
            <a:picLocks noChangeAspect="1"/>
          </p:cNvPicPr>
          <p:nvPr/>
        </p:nvPicPr>
        <p:blipFill>
          <a:blip r:embed="rId8"/>
          <a:stretch>
            <a:fillRect/>
          </a:stretch>
        </p:blipFill>
        <p:spPr>
          <a:xfrm>
            <a:off x="7948786" y="3415708"/>
            <a:ext cx="2006600" cy="520700"/>
          </a:xfrm>
          <a:prstGeom prst="rect">
            <a:avLst/>
          </a:prstGeom>
        </p:spPr>
      </p:pic>
      <p:sp>
        <p:nvSpPr>
          <p:cNvPr id="18" name="Titel 1">
            <a:extLst>
              <a:ext uri="{FF2B5EF4-FFF2-40B4-BE49-F238E27FC236}">
                <a16:creationId xmlns:a16="http://schemas.microsoft.com/office/drawing/2014/main" id="{4B121101-938E-CCDC-F9BE-FFB3503FD466}"/>
              </a:ext>
            </a:extLst>
          </p:cNvPr>
          <p:cNvSpPr>
            <a:spLocks noGrp="1"/>
          </p:cNvSpPr>
          <p:nvPr>
            <p:ph type="title"/>
          </p:nvPr>
        </p:nvSpPr>
        <p:spPr>
          <a:xfrm>
            <a:off x="751114" y="381862"/>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spTree>
    <p:extLst>
      <p:ext uri="{BB962C8B-B14F-4D97-AF65-F5344CB8AC3E}">
        <p14:creationId xmlns:p14="http://schemas.microsoft.com/office/powerpoint/2010/main" val="350474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16C7B-F966-3D24-DBE5-2C84B38E88D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82EF0E8-4C2A-5293-707A-C3B37DF1CEAF}"/>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2082CB52-8ABD-D258-6A7F-560C7CB1909B}"/>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7BAB0DAB-DF58-C75E-F7AC-EEC272E4510D}"/>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AEF3ACD5-30FA-9818-2181-3C3FA7CFA9EF}"/>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9" name="Titel 1">
            <a:extLst>
              <a:ext uri="{FF2B5EF4-FFF2-40B4-BE49-F238E27FC236}">
                <a16:creationId xmlns:a16="http://schemas.microsoft.com/office/drawing/2014/main" id="{EC1B8FE3-F4AC-A5AF-0297-FCEB3CEE6F12}"/>
              </a:ext>
            </a:extLst>
          </p:cNvPr>
          <p:cNvSpPr>
            <a:spLocks noGrp="1"/>
          </p:cNvSpPr>
          <p:nvPr>
            <p:ph type="title"/>
          </p:nvPr>
        </p:nvSpPr>
        <p:spPr>
          <a:xfrm>
            <a:off x="544285" y="351906"/>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pic>
        <p:nvPicPr>
          <p:cNvPr id="2" name="Grafik 1" descr="Rede Silhouette">
            <a:extLst>
              <a:ext uri="{FF2B5EF4-FFF2-40B4-BE49-F238E27FC236}">
                <a16:creationId xmlns:a16="http://schemas.microsoft.com/office/drawing/2014/main" id="{8304B290-DEC1-1492-CB3B-A90FF2F9448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11061" y="469965"/>
            <a:ext cx="7756393" cy="7756393"/>
          </a:xfrm>
          <a:prstGeom prst="rect">
            <a:avLst/>
          </a:prstGeom>
        </p:spPr>
      </p:pic>
      <p:sp>
        <p:nvSpPr>
          <p:cNvPr id="5" name="Textfeld 4">
            <a:extLst>
              <a:ext uri="{FF2B5EF4-FFF2-40B4-BE49-F238E27FC236}">
                <a16:creationId xmlns:a16="http://schemas.microsoft.com/office/drawing/2014/main" id="{96617C35-4D0F-0B58-C84C-859103FA6A77}"/>
              </a:ext>
            </a:extLst>
          </p:cNvPr>
          <p:cNvSpPr txBox="1"/>
          <p:nvPr/>
        </p:nvSpPr>
        <p:spPr>
          <a:xfrm>
            <a:off x="3512127" y="3327019"/>
            <a:ext cx="4752007" cy="646331"/>
          </a:xfrm>
          <a:prstGeom prst="rect">
            <a:avLst/>
          </a:prstGeom>
          <a:noFill/>
        </p:spPr>
        <p:txBody>
          <a:bodyPr wrap="none" rtlCol="0">
            <a:spAutoFit/>
          </a:bodyPr>
          <a:lstStyle/>
          <a:p>
            <a:r>
              <a:rPr lang="de-FR" dirty="0">
                <a:latin typeface="Open Sans" panose="020B0606030504020204" pitchFamily="34" charset="0"/>
                <a:ea typeface="Open Sans" panose="020B0606030504020204" pitchFamily="34" charset="0"/>
                <a:cs typeface="Open Sans" panose="020B0606030504020204" pitchFamily="34" charset="0"/>
              </a:rPr>
              <a:t>Politiker:innen benutzen eine Sprache, die </a:t>
            </a:r>
          </a:p>
          <a:p>
            <a:r>
              <a:rPr lang="de-FR" dirty="0">
                <a:latin typeface="Open Sans" panose="020B0606030504020204" pitchFamily="34" charset="0"/>
                <a:ea typeface="Open Sans" panose="020B0606030504020204" pitchFamily="34" charset="0"/>
                <a:cs typeface="Open Sans" panose="020B0606030504020204" pitchFamily="34" charset="0"/>
              </a:rPr>
              <a:t>für mich fremd und unverständlich ist.  </a:t>
            </a:r>
          </a:p>
        </p:txBody>
      </p:sp>
    </p:spTree>
    <p:extLst>
      <p:ext uri="{BB962C8B-B14F-4D97-AF65-F5344CB8AC3E}">
        <p14:creationId xmlns:p14="http://schemas.microsoft.com/office/powerpoint/2010/main" val="106716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A056-053B-D5CA-D951-3777F21896F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C4874A6B-6DEA-838A-DA7E-D10947529A75}"/>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912407DF-35FC-8805-2A3C-F164CC9163F9}"/>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979005C8-D02E-B631-F485-C067B83C6D23}"/>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98093DEF-AEDD-5D2E-0678-5F557F55DBE3}"/>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6" name="Grafik 5">
            <a:extLst>
              <a:ext uri="{FF2B5EF4-FFF2-40B4-BE49-F238E27FC236}">
                <a16:creationId xmlns:a16="http://schemas.microsoft.com/office/drawing/2014/main" id="{FA060826-D0BD-7563-692B-41F772659387}"/>
              </a:ext>
            </a:extLst>
          </p:cNvPr>
          <p:cNvPicPr>
            <a:picLocks noChangeAspect="1"/>
          </p:cNvPicPr>
          <p:nvPr/>
        </p:nvPicPr>
        <p:blipFill>
          <a:blip r:embed="rId6"/>
          <a:srcRect t="15646"/>
          <a:stretch/>
        </p:blipFill>
        <p:spPr>
          <a:xfrm>
            <a:off x="387656" y="2922478"/>
            <a:ext cx="11102788" cy="732768"/>
          </a:xfrm>
          <a:prstGeom prst="rect">
            <a:avLst/>
          </a:prstGeom>
        </p:spPr>
      </p:pic>
      <p:pic>
        <p:nvPicPr>
          <p:cNvPr id="10" name="Grafik 9" descr="Ein Bild, das Schrift, Text, weiß, Grafiken enthält.&#10;&#10;KI-generierte Inhalte können fehlerhaft sein.">
            <a:extLst>
              <a:ext uri="{FF2B5EF4-FFF2-40B4-BE49-F238E27FC236}">
                <a16:creationId xmlns:a16="http://schemas.microsoft.com/office/drawing/2014/main" id="{E324D156-42DF-55FF-545D-460914C8B751}"/>
              </a:ext>
            </a:extLst>
          </p:cNvPr>
          <p:cNvPicPr>
            <a:picLocks noChangeAspect="1"/>
          </p:cNvPicPr>
          <p:nvPr/>
        </p:nvPicPr>
        <p:blipFill>
          <a:blip r:embed="rId7"/>
          <a:stretch>
            <a:fillRect/>
          </a:stretch>
        </p:blipFill>
        <p:spPr>
          <a:xfrm>
            <a:off x="5609291" y="3623496"/>
            <a:ext cx="1511300" cy="431800"/>
          </a:xfrm>
          <a:prstGeom prst="rect">
            <a:avLst/>
          </a:prstGeom>
        </p:spPr>
      </p:pic>
      <p:pic>
        <p:nvPicPr>
          <p:cNvPr id="15" name="Grafik 14" descr="Ein Bild, das Text, Schrift, weiß, Typografie enthält.&#10;&#10;KI-generierte Inhalte können fehlerhaft sein.">
            <a:extLst>
              <a:ext uri="{FF2B5EF4-FFF2-40B4-BE49-F238E27FC236}">
                <a16:creationId xmlns:a16="http://schemas.microsoft.com/office/drawing/2014/main" id="{FB4EB830-31B2-9DE9-C2A8-88BE5F7AD8E2}"/>
              </a:ext>
            </a:extLst>
          </p:cNvPr>
          <p:cNvPicPr>
            <a:picLocks noChangeAspect="1"/>
          </p:cNvPicPr>
          <p:nvPr/>
        </p:nvPicPr>
        <p:blipFill>
          <a:blip r:embed="rId8"/>
          <a:stretch>
            <a:fillRect/>
          </a:stretch>
        </p:blipFill>
        <p:spPr>
          <a:xfrm>
            <a:off x="8829556" y="3534596"/>
            <a:ext cx="2006600" cy="520700"/>
          </a:xfrm>
          <a:prstGeom prst="rect">
            <a:avLst/>
          </a:prstGeom>
        </p:spPr>
      </p:pic>
      <p:sp>
        <p:nvSpPr>
          <p:cNvPr id="19" name="Titel 1">
            <a:extLst>
              <a:ext uri="{FF2B5EF4-FFF2-40B4-BE49-F238E27FC236}">
                <a16:creationId xmlns:a16="http://schemas.microsoft.com/office/drawing/2014/main" id="{76EDEC35-EE79-609F-CE92-F66C9D545027}"/>
              </a:ext>
            </a:extLst>
          </p:cNvPr>
          <p:cNvSpPr>
            <a:spLocks noGrp="1"/>
          </p:cNvSpPr>
          <p:nvPr>
            <p:ph type="title"/>
          </p:nvPr>
        </p:nvSpPr>
        <p:spPr>
          <a:xfrm>
            <a:off x="387656" y="424827"/>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spTree>
    <p:extLst>
      <p:ext uri="{BB962C8B-B14F-4D97-AF65-F5344CB8AC3E}">
        <p14:creationId xmlns:p14="http://schemas.microsoft.com/office/powerpoint/2010/main" val="65271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0C7C3-C9ED-934B-ABD0-B3BB09186E14}"/>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Bevor wir weitermachen…</a:t>
            </a:r>
          </a:p>
        </p:txBody>
      </p:sp>
      <p:sp>
        <p:nvSpPr>
          <p:cNvPr id="3" name="Inhaltsplatzhalter 2">
            <a:extLst>
              <a:ext uri="{FF2B5EF4-FFF2-40B4-BE49-F238E27FC236}">
                <a16:creationId xmlns:a16="http://schemas.microsoft.com/office/drawing/2014/main" id="{087C571F-E0C8-4741-B45A-DBB503FD053E}"/>
              </a:ext>
            </a:extLst>
          </p:cNvPr>
          <p:cNvSpPr>
            <a:spLocks noGrp="1"/>
          </p:cNvSpPr>
          <p:nvPr>
            <p:ph idx="1"/>
          </p:nvPr>
        </p:nvSpPr>
        <p:spPr/>
        <p:txBody>
          <a:bodyPr/>
          <a:lstStyle/>
          <a:p>
            <a:endParaRPr lang="de-DE" dirty="0"/>
          </a:p>
          <a:p>
            <a:pPr marL="0" indent="0">
              <a:buNone/>
            </a:pPr>
            <a:endParaRPr lang="de-DE" dirty="0"/>
          </a:p>
          <a:p>
            <a:endParaRPr lang="de-DE" dirty="0"/>
          </a:p>
          <a:p>
            <a:pPr marL="0" indent="0">
              <a:buNone/>
            </a:pPr>
            <a:r>
              <a:rPr lang="de-DE" dirty="0">
                <a:latin typeface="Open Sans" panose="020B0606030504020204" pitchFamily="34" charset="0"/>
                <a:ea typeface="Open Sans" panose="020B0606030504020204" pitchFamily="34" charset="0"/>
                <a:cs typeface="Open Sans" panose="020B0606030504020204" pitchFamily="34" charset="0"/>
              </a:rPr>
              <a:t>… was ist politische Kommunikation?</a:t>
            </a:r>
          </a:p>
        </p:txBody>
      </p:sp>
      <p:pic>
        <p:nvPicPr>
          <p:cNvPr id="4" name="Grafik 3" descr="Ein Bild, das Text enthält.&#10;&#10;Automatisch generierte Beschreibung">
            <a:extLst>
              <a:ext uri="{FF2B5EF4-FFF2-40B4-BE49-F238E27FC236}">
                <a16:creationId xmlns:a16="http://schemas.microsoft.com/office/drawing/2014/main" id="{BA6BF603-059C-2F4A-CC50-478FEA6C4AF0}"/>
              </a:ext>
            </a:extLst>
          </p:cNvPr>
          <p:cNvPicPr>
            <a:picLocks noChangeAspect="1"/>
          </p:cNvPicPr>
          <p:nvPr/>
        </p:nvPicPr>
        <p:blipFill>
          <a:blip r:embed="rId3"/>
          <a:stretch>
            <a:fillRect/>
          </a:stretch>
        </p:blipFill>
        <p:spPr>
          <a:xfrm>
            <a:off x="0" y="5808535"/>
            <a:ext cx="2123048" cy="1069446"/>
          </a:xfrm>
          <a:prstGeom prst="rect">
            <a:avLst/>
          </a:prstGeom>
        </p:spPr>
      </p:pic>
      <p:pic>
        <p:nvPicPr>
          <p:cNvPr id="5" name="Grafik 4">
            <a:extLst>
              <a:ext uri="{FF2B5EF4-FFF2-40B4-BE49-F238E27FC236}">
                <a16:creationId xmlns:a16="http://schemas.microsoft.com/office/drawing/2014/main" id="{D3145994-E7A8-D2E0-65C6-2A9CACF63D0B}"/>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6" name="Grafik 5">
            <a:extLst>
              <a:ext uri="{FF2B5EF4-FFF2-40B4-BE49-F238E27FC236}">
                <a16:creationId xmlns:a16="http://schemas.microsoft.com/office/drawing/2014/main" id="{F3CFF52E-330B-5585-6E3C-3405F1EF439B}"/>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380788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B514-6203-F9E3-3FE9-2BB89D2C78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67A430-304A-2FA8-EED4-74B36681B2D8}"/>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Politische Kommunikation</a:t>
            </a:r>
            <a:endParaRPr lang="de-FR"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0BDDA63F-1D1E-ADDF-7BD3-7C8F03BC79E9}"/>
              </a:ext>
            </a:extLst>
          </p:cNvPr>
          <p:cNvSpPr>
            <a:spLocks noGrp="1"/>
          </p:cNvSpPr>
          <p:nvPr>
            <p:ph idx="1"/>
          </p:nvPr>
        </p:nvSpPr>
        <p:spPr/>
        <p:txBody>
          <a:bodyPr>
            <a:normAutofit/>
          </a:bodyPr>
          <a:lstStyle/>
          <a:p>
            <a:pPr marL="0" indent="0" algn="l" rtl="0">
              <a:buNone/>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Ziel von politischer Kommunikation:</a:t>
            </a:r>
          </a:p>
          <a:p>
            <a:pPr marL="0" indent="0" algn="l" rtl="0">
              <a:buNone/>
            </a:pPr>
            <a:r>
              <a:rPr lang="de-DE"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Die wichtigste Funktion der politischen Kommunikation ist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Persuasion</a:t>
            </a:r>
            <a:r>
              <a:rPr lang="de-DE"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also der Versuch, mit sprachlichen Mitteln die Meinungen und Einstellungen der Adressa</a:t>
            </a:r>
            <a:r>
              <a:rPr lang="de-DE" dirty="0">
                <a:solidFill>
                  <a:srgbClr val="000000"/>
                </a:solidFill>
                <a:latin typeface="Open Sans" panose="020B0606030504020204" pitchFamily="34" charset="0"/>
                <a:ea typeface="Open Sans" panose="020B0606030504020204" pitchFamily="34" charset="0"/>
                <a:cs typeface="Open Sans" panose="020B0606030504020204" pitchFamily="34" charset="0"/>
              </a:rPr>
              <a:t>t*innen</a:t>
            </a:r>
            <a:r>
              <a:rPr lang="de-DE"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zu beeinflussen.</a:t>
            </a:r>
          </a:p>
        </p:txBody>
      </p:sp>
      <p:pic>
        <p:nvPicPr>
          <p:cNvPr id="7" name="Grafik 6" descr="Ein Bild, das Text enthält.&#10;&#10;Automatisch generierte Beschreibung">
            <a:extLst>
              <a:ext uri="{FF2B5EF4-FFF2-40B4-BE49-F238E27FC236}">
                <a16:creationId xmlns:a16="http://schemas.microsoft.com/office/drawing/2014/main" id="{9A937753-23FE-8F13-BB0A-4CF03A8C0A04}"/>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03A254F0-59E9-4120-2D2D-8252AEFFAAEF}"/>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E520BB9C-E24F-90CC-5284-F7FB15FFAC2B}"/>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74981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C77E5-AF78-7286-4EA5-9ADB5BF78A5B}"/>
              </a:ext>
            </a:extLst>
          </p:cNvPr>
          <p:cNvSpPr>
            <a:spLocks noGrp="1"/>
          </p:cNvSpPr>
          <p:nvPr>
            <p:ph type="title"/>
          </p:nvPr>
        </p:nvSpPr>
        <p:spPr/>
        <p:txBody>
          <a:bodyPr/>
          <a:lstStyle/>
          <a:p>
            <a:r>
              <a:rPr lang="de-FR" b="1" dirty="0">
                <a:latin typeface="Open Sans" panose="020B0606030504020204" pitchFamily="34" charset="0"/>
                <a:ea typeface="Open Sans" panose="020B0606030504020204" pitchFamily="34" charset="0"/>
                <a:cs typeface="Open Sans" panose="020B0606030504020204" pitchFamily="34" charset="0"/>
              </a:rPr>
              <a:t>Politische Narrative </a:t>
            </a:r>
          </a:p>
        </p:txBody>
      </p:sp>
      <p:sp>
        <p:nvSpPr>
          <p:cNvPr id="3" name="Inhaltsplatzhalter 2">
            <a:extLst>
              <a:ext uri="{FF2B5EF4-FFF2-40B4-BE49-F238E27FC236}">
                <a16:creationId xmlns:a16="http://schemas.microsoft.com/office/drawing/2014/main" id="{46D80562-BB4E-5273-9587-4F9BCC78EDF3}"/>
              </a:ext>
            </a:extLst>
          </p:cNvPr>
          <p:cNvSpPr>
            <a:spLocks noGrp="1"/>
          </p:cNvSpPr>
          <p:nvPr>
            <p:ph idx="1"/>
          </p:nvPr>
        </p:nvSpPr>
        <p:spPr/>
        <p:txBody>
          <a:bodyPr>
            <a:normAutofit fontScale="55000" lnSpcReduction="20000"/>
          </a:bodyPr>
          <a:lstStyle/>
          <a:p>
            <a:pPr>
              <a:lnSpc>
                <a:spcPct val="170000"/>
              </a:lnSpc>
            </a:pPr>
            <a:r>
              <a:rPr lang="de-DE" dirty="0">
                <a:latin typeface="Open Sans" panose="020B0606030504020204" pitchFamily="34" charset="0"/>
                <a:ea typeface="Open Sans" panose="020B0606030504020204" pitchFamily="34" charset="0"/>
                <a:cs typeface="Open Sans" panose="020B0606030504020204" pitchFamily="34" charset="0"/>
              </a:rPr>
              <a:t>Ein politisches Narrativ ist eine </a:t>
            </a:r>
            <a:r>
              <a:rPr lang="de-DE" b="1" dirty="0">
                <a:latin typeface="Open Sans" panose="020B0606030504020204" pitchFamily="34" charset="0"/>
                <a:ea typeface="Open Sans" panose="020B0606030504020204" pitchFamily="34" charset="0"/>
                <a:cs typeface="Open Sans" panose="020B0606030504020204" pitchFamily="34" charset="0"/>
              </a:rPr>
              <a:t>Erzählung,</a:t>
            </a:r>
            <a:r>
              <a:rPr lang="de-DE" dirty="0">
                <a:latin typeface="Open Sans" panose="020B0606030504020204" pitchFamily="34" charset="0"/>
                <a:ea typeface="Open Sans" panose="020B0606030504020204" pitchFamily="34" charset="0"/>
                <a:cs typeface="Open Sans" panose="020B0606030504020204" pitchFamily="34" charset="0"/>
              </a:rPr>
              <a:t> mit der eine bestimmte </a:t>
            </a:r>
            <a:r>
              <a:rPr lang="de-DE" b="1" dirty="0">
                <a:latin typeface="Open Sans" panose="020B0606030504020204" pitchFamily="34" charset="0"/>
                <a:ea typeface="Open Sans" panose="020B0606030504020204" pitchFamily="34" charset="0"/>
                <a:cs typeface="Open Sans" panose="020B0606030504020204" pitchFamily="34" charset="0"/>
              </a:rPr>
              <a:t>Sicht auf ein Thema</a:t>
            </a:r>
            <a:r>
              <a:rPr lang="de-DE" dirty="0">
                <a:latin typeface="Open Sans" panose="020B0606030504020204" pitchFamily="34" charset="0"/>
                <a:ea typeface="Open Sans" panose="020B0606030504020204" pitchFamily="34" charset="0"/>
                <a:cs typeface="Open Sans" panose="020B0606030504020204" pitchFamily="34" charset="0"/>
              </a:rPr>
              <a:t> dargestellt wird. </a:t>
            </a:r>
          </a:p>
          <a:p>
            <a:pPr marL="0" indent="0">
              <a:lnSpc>
                <a:spcPct val="170000"/>
              </a:lnSpc>
              <a:buNone/>
            </a:pPr>
            <a:endParaRPr lang="de-DE" dirty="0">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de-DE" dirty="0">
                <a:latin typeface="Open Sans" panose="020B0606030504020204" pitchFamily="34" charset="0"/>
                <a:ea typeface="Open Sans" panose="020B0606030504020204" pitchFamily="34" charset="0"/>
                <a:cs typeface="Open Sans" panose="020B0606030504020204" pitchFamily="34" charset="0"/>
              </a:rPr>
              <a:t>Es geht dabei nicht um eine Geschichte im klassischen Sinne, die einen Anfang und ein Ende hat, sondern um eine bestimmte Art, ein politisches Problem, ein Ziel oder eine Gruppe darzustellen, sodass es für andere sinnvoll, überzeugend oder einleuchtend klingt.</a:t>
            </a:r>
          </a:p>
          <a:p>
            <a:pPr>
              <a:lnSpc>
                <a:spcPct val="170000"/>
              </a:lnSpc>
            </a:pPr>
            <a:endParaRPr lang="de-DE" dirty="0">
              <a:latin typeface="Open Sans" panose="020B0606030504020204" pitchFamily="34" charset="0"/>
              <a:ea typeface="Open Sans" panose="020B0606030504020204" pitchFamily="34" charset="0"/>
              <a:cs typeface="Open Sans" panose="020B0606030504020204" pitchFamily="34" charset="0"/>
            </a:endParaRPr>
          </a:p>
          <a:p>
            <a:pPr>
              <a:lnSpc>
                <a:spcPct val="170000"/>
              </a:lnSpc>
            </a:pPr>
            <a:r>
              <a:rPr lang="de-DE"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Ein Narrativ bildet </a:t>
            </a:r>
            <a:r>
              <a:rPr lang="de-DE" b="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die Grundlage für Werte, Bewertungen und Sichtweisen </a:t>
            </a:r>
            <a:r>
              <a:rPr lang="de-DE"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innerhalb einer Geschichte und auch in der politischen Kommunikation und </a:t>
            </a:r>
            <a:r>
              <a:rPr lang="de-DE" b="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spiegelt eine bestimmte Weltsicht wider.</a:t>
            </a:r>
          </a:p>
          <a:p>
            <a:pPr marL="0" indent="0">
              <a:buNone/>
            </a:pPr>
            <a:endParaRPr lang="de-FR" dirty="0"/>
          </a:p>
        </p:txBody>
      </p:sp>
      <p:pic>
        <p:nvPicPr>
          <p:cNvPr id="4" name="Grafik 3">
            <a:extLst>
              <a:ext uri="{FF2B5EF4-FFF2-40B4-BE49-F238E27FC236}">
                <a16:creationId xmlns:a16="http://schemas.microsoft.com/office/drawing/2014/main" id="{99050C84-A018-A4EE-4309-C31B9E983675}"/>
              </a:ext>
            </a:extLst>
          </p:cNvPr>
          <p:cNvPicPr>
            <a:picLocks noChangeAspect="1"/>
          </p:cNvPicPr>
          <p:nvPr/>
        </p:nvPicPr>
        <p:blipFill>
          <a:blip r:embed="rId3"/>
          <a:stretch>
            <a:fillRect/>
          </a:stretch>
        </p:blipFill>
        <p:spPr>
          <a:xfrm>
            <a:off x="10633586" y="-29100"/>
            <a:ext cx="1558413" cy="1558413"/>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09524553-37DB-9AA7-83B0-A7D2DDCD98FE}"/>
              </a:ext>
            </a:extLst>
          </p:cNvPr>
          <p:cNvPicPr>
            <a:picLocks noChangeAspect="1"/>
          </p:cNvPicPr>
          <p:nvPr/>
        </p:nvPicPr>
        <p:blipFill>
          <a:blip r:embed="rId4"/>
          <a:stretch>
            <a:fillRect/>
          </a:stretch>
        </p:blipFill>
        <p:spPr>
          <a:xfrm>
            <a:off x="0" y="5808535"/>
            <a:ext cx="2123048" cy="1069446"/>
          </a:xfrm>
          <a:prstGeom prst="rect">
            <a:avLst/>
          </a:prstGeom>
        </p:spPr>
      </p:pic>
      <p:pic>
        <p:nvPicPr>
          <p:cNvPr id="6" name="Grafik 5">
            <a:extLst>
              <a:ext uri="{FF2B5EF4-FFF2-40B4-BE49-F238E27FC236}">
                <a16:creationId xmlns:a16="http://schemas.microsoft.com/office/drawing/2014/main" id="{BA844EE9-9761-4F4D-1EBA-006DD854F4B6}"/>
              </a:ext>
            </a:extLst>
          </p:cNvPr>
          <p:cNvPicPr>
            <a:picLocks noChangeAspect="1"/>
          </p:cNvPicPr>
          <p:nvPr/>
        </p:nvPicPr>
        <p:blipFill>
          <a:blip r:embed="rId5"/>
          <a:stretch>
            <a:fillRect/>
          </a:stretch>
        </p:blipFill>
        <p:spPr>
          <a:xfrm>
            <a:off x="9200644" y="6232722"/>
            <a:ext cx="2991355" cy="625278"/>
          </a:xfrm>
          <a:prstGeom prst="rect">
            <a:avLst/>
          </a:prstGeom>
        </p:spPr>
      </p:pic>
    </p:spTree>
    <p:extLst>
      <p:ext uri="{BB962C8B-B14F-4D97-AF65-F5344CB8AC3E}">
        <p14:creationId xmlns:p14="http://schemas.microsoft.com/office/powerpoint/2010/main" val="188488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E211B-7FD1-AAB9-A0AD-7883D2C2B692}"/>
              </a:ext>
            </a:extLst>
          </p:cNvPr>
          <p:cNvSpPr>
            <a:spLocks noGrp="1"/>
          </p:cNvSpPr>
          <p:nvPr>
            <p:ph type="title"/>
          </p:nvPr>
        </p:nvSpPr>
        <p:spPr/>
        <p:txBody>
          <a:bodyPr/>
          <a:lstStyle/>
          <a:p>
            <a:r>
              <a:rPr lang="de-FR" b="1" dirty="0">
                <a:latin typeface="Open Sans" panose="020B0606030504020204" pitchFamily="34" charset="0"/>
                <a:ea typeface="Open Sans" panose="020B0606030504020204" pitchFamily="34" charset="0"/>
                <a:cs typeface="Open Sans" panose="020B0606030504020204" pitchFamily="34" charset="0"/>
              </a:rPr>
              <a:t>Politische Narrative </a:t>
            </a:r>
          </a:p>
        </p:txBody>
      </p:sp>
      <p:pic>
        <p:nvPicPr>
          <p:cNvPr id="14" name="Grafik 13" descr="Rede Silhouette">
            <a:extLst>
              <a:ext uri="{FF2B5EF4-FFF2-40B4-BE49-F238E27FC236}">
                <a16:creationId xmlns:a16="http://schemas.microsoft.com/office/drawing/2014/main" id="{B4AD8196-3A1D-F40D-A8AF-7003A75CFF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97294" y="103266"/>
            <a:ext cx="8032779" cy="8032779"/>
          </a:xfrm>
          <a:prstGeom prst="rect">
            <a:avLst/>
          </a:prstGeom>
        </p:spPr>
      </p:pic>
      <p:pic>
        <p:nvPicPr>
          <p:cNvPr id="3" name="Grafik 2">
            <a:extLst>
              <a:ext uri="{FF2B5EF4-FFF2-40B4-BE49-F238E27FC236}">
                <a16:creationId xmlns:a16="http://schemas.microsoft.com/office/drawing/2014/main" id="{F55A6EBE-CCF4-484F-6D55-2763628158F2}"/>
              </a:ext>
            </a:extLst>
          </p:cNvPr>
          <p:cNvPicPr>
            <a:picLocks noChangeAspect="1"/>
          </p:cNvPicPr>
          <p:nvPr/>
        </p:nvPicPr>
        <p:blipFill>
          <a:blip r:embed="rId4"/>
          <a:stretch>
            <a:fillRect/>
          </a:stretch>
        </p:blipFill>
        <p:spPr>
          <a:xfrm>
            <a:off x="10633586" y="-29100"/>
            <a:ext cx="1558413" cy="1558413"/>
          </a:xfrm>
          <a:prstGeom prst="rect">
            <a:avLst/>
          </a:prstGeom>
        </p:spPr>
      </p:pic>
      <p:sp>
        <p:nvSpPr>
          <p:cNvPr id="6" name="Textfeld 5">
            <a:extLst>
              <a:ext uri="{FF2B5EF4-FFF2-40B4-BE49-F238E27FC236}">
                <a16:creationId xmlns:a16="http://schemas.microsoft.com/office/drawing/2014/main" id="{A09A3D4F-2B63-7977-B9C5-C0627713B58A}"/>
              </a:ext>
            </a:extLst>
          </p:cNvPr>
          <p:cNvSpPr txBox="1"/>
          <p:nvPr/>
        </p:nvSpPr>
        <p:spPr>
          <a:xfrm>
            <a:off x="3396974" y="3196326"/>
            <a:ext cx="4766241" cy="923330"/>
          </a:xfrm>
          <a:prstGeom prst="rect">
            <a:avLst/>
          </a:prstGeom>
          <a:noFill/>
        </p:spPr>
        <p:txBody>
          <a:bodyPr wrap="none" rtlCol="0">
            <a:spAutoFit/>
          </a:bodyPr>
          <a:lstStyle/>
          <a:p>
            <a:r>
              <a:rPr lang="de-FR" dirty="0">
                <a:latin typeface="Open Sans" panose="020B0606030504020204" pitchFamily="34" charset="0"/>
                <a:ea typeface="Open Sans" panose="020B0606030504020204" pitchFamily="34" charset="0"/>
                <a:cs typeface="Open Sans" panose="020B0606030504020204" pitchFamily="34" charset="0"/>
              </a:rPr>
              <a:t>„Wir brauchen weniger Regulierung </a:t>
            </a:r>
          </a:p>
          <a:p>
            <a:r>
              <a:rPr lang="de-FR" dirty="0">
                <a:latin typeface="Open Sans" panose="020B0606030504020204" pitchFamily="34" charset="0"/>
                <a:ea typeface="Open Sans" panose="020B0606030504020204" pitchFamily="34" charset="0"/>
                <a:cs typeface="Open Sans" panose="020B0606030504020204" pitchFamily="34" charset="0"/>
              </a:rPr>
              <a:t>auf dem Wohnungsmarkt </a:t>
            </a:r>
          </a:p>
          <a:p>
            <a:r>
              <a:rPr lang="de-FR" dirty="0">
                <a:latin typeface="Open Sans" panose="020B0606030504020204" pitchFamily="34" charset="0"/>
                <a:ea typeface="Open Sans" panose="020B0606030504020204" pitchFamily="34" charset="0"/>
                <a:cs typeface="Open Sans" panose="020B0606030504020204" pitchFamily="34" charset="0"/>
              </a:rPr>
              <a:t>und nicht noch immer eine Schippe drauf.“</a:t>
            </a:r>
          </a:p>
        </p:txBody>
      </p:sp>
      <p:sp>
        <p:nvSpPr>
          <p:cNvPr id="7" name="Textfeld 6">
            <a:extLst>
              <a:ext uri="{FF2B5EF4-FFF2-40B4-BE49-F238E27FC236}">
                <a16:creationId xmlns:a16="http://schemas.microsoft.com/office/drawing/2014/main" id="{B259D6BF-74BE-ED59-6FC3-D554273194F8}"/>
              </a:ext>
            </a:extLst>
          </p:cNvPr>
          <p:cNvSpPr txBox="1"/>
          <p:nvPr/>
        </p:nvSpPr>
        <p:spPr>
          <a:xfrm>
            <a:off x="5940288" y="4055450"/>
            <a:ext cx="1915909" cy="253916"/>
          </a:xfrm>
          <a:prstGeom prst="rect">
            <a:avLst/>
          </a:prstGeom>
          <a:noFill/>
        </p:spPr>
        <p:txBody>
          <a:bodyPr wrap="none" rtlCol="0">
            <a:spAutoFit/>
          </a:bodyPr>
          <a:lstStyle/>
          <a:p>
            <a:r>
              <a:rPr lang="de-FR" sz="1050" dirty="0">
                <a:latin typeface="Open Sans" panose="020B0606030504020204" pitchFamily="34" charset="0"/>
                <a:ea typeface="Open Sans" panose="020B0606030504020204" pitchFamily="34" charset="0"/>
                <a:cs typeface="Open Sans" panose="020B0606030504020204" pitchFamily="34" charset="0"/>
              </a:rPr>
              <a:t>Quelle: Hessenschau (2025)</a:t>
            </a:r>
          </a:p>
        </p:txBody>
      </p:sp>
      <p:pic>
        <p:nvPicPr>
          <p:cNvPr id="8" name="Grafik 7" descr="Ein Bild, das Text enthält.&#10;&#10;Automatisch generierte Beschreibung">
            <a:extLst>
              <a:ext uri="{FF2B5EF4-FFF2-40B4-BE49-F238E27FC236}">
                <a16:creationId xmlns:a16="http://schemas.microsoft.com/office/drawing/2014/main" id="{C26B99FA-C3BA-D9A0-AD24-9B9B0150D6BA}"/>
              </a:ext>
            </a:extLst>
          </p:cNvPr>
          <p:cNvPicPr>
            <a:picLocks noChangeAspect="1"/>
          </p:cNvPicPr>
          <p:nvPr/>
        </p:nvPicPr>
        <p:blipFill>
          <a:blip r:embed="rId5"/>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41D8E621-1015-03EB-F87E-D37C39C75FEC}"/>
              </a:ext>
            </a:extLst>
          </p:cNvPr>
          <p:cNvPicPr>
            <a:picLocks noChangeAspect="1"/>
          </p:cNvPicPr>
          <p:nvPr/>
        </p:nvPicPr>
        <p:blipFill>
          <a:blip r:embed="rId6"/>
          <a:stretch>
            <a:fillRect/>
          </a:stretch>
        </p:blipFill>
        <p:spPr>
          <a:xfrm>
            <a:off x="9200644" y="6232722"/>
            <a:ext cx="2991355" cy="625278"/>
          </a:xfrm>
          <a:prstGeom prst="rect">
            <a:avLst/>
          </a:prstGeom>
        </p:spPr>
      </p:pic>
    </p:spTree>
    <p:extLst>
      <p:ext uri="{BB962C8B-B14F-4D97-AF65-F5344CB8AC3E}">
        <p14:creationId xmlns:p14="http://schemas.microsoft.com/office/powerpoint/2010/main" val="152247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Ablauf des Projekttags </a:t>
            </a:r>
          </a:p>
        </p:txBody>
      </p:sp>
      <p:sp>
        <p:nvSpPr>
          <p:cNvPr id="3" name="Inhaltsplatzhalter 2"/>
          <p:cNvSpPr>
            <a:spLocks noGrp="1"/>
          </p:cNvSpPr>
          <p:nvPr>
            <p:ph idx="1"/>
          </p:nvPr>
        </p:nvSpPr>
        <p:spPr>
          <a:xfrm>
            <a:off x="747346" y="1638299"/>
            <a:ext cx="11130126" cy="3624365"/>
          </a:xfrm>
        </p:spPr>
        <p:txBody>
          <a:bodyPr>
            <a:normAutofit fontScale="55000" lnSpcReduction="20000"/>
          </a:bodyPr>
          <a:lstStyle/>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08:00 Uhr	Einführung</a:t>
            </a: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08:20 Uhr	Wie nehmt ihr politische Kommunikation wahr?</a:t>
            </a: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08:40 Uhr	Wie funktioniert politische Kommunikation?</a:t>
            </a: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09:00 Uhr	Übung: Schlagzeilen unter der Lupe </a:t>
            </a: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10:30 Uhr	Übung: Storytelling-Workshop</a:t>
            </a: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12:00 Uhr	Vorstellung eurer Perspektiven </a:t>
            </a:r>
            <a:endParaRPr lang="de-DE" sz="33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de-DE" sz="3300" dirty="0">
                <a:latin typeface="Open Sans" panose="020B0606030504020204" pitchFamily="34" charset="0"/>
                <a:ea typeface="Open Sans" panose="020B0606030504020204" pitchFamily="34" charset="0"/>
                <a:cs typeface="Open Sans" panose="020B0606030504020204" pitchFamily="34" charset="0"/>
              </a:rPr>
              <a:t>13:00 Uhr  	Evaluation und Reflexion</a:t>
            </a:r>
          </a:p>
          <a:p>
            <a:pPr marL="0" indent="0">
              <a:buNone/>
            </a:pPr>
            <a:endParaRPr lang="de-DE" sz="2800" dirty="0"/>
          </a:p>
          <a:p>
            <a:endParaRPr lang="de-DE" sz="2800" dirty="0"/>
          </a:p>
          <a:p>
            <a:endParaRPr lang="de-DE" sz="2800" dirty="0"/>
          </a:p>
          <a:p>
            <a:endParaRPr lang="de-DE" sz="2800" dirty="0"/>
          </a:p>
          <a:p>
            <a:endParaRPr lang="de-DE" sz="2800" dirty="0"/>
          </a:p>
          <a:p>
            <a:pPr marL="0" indent="0">
              <a:buNone/>
            </a:pPr>
            <a:endParaRPr lang="de-DE" sz="2800" dirty="0"/>
          </a:p>
          <a:p>
            <a:endParaRPr lang="de-DE" dirty="0"/>
          </a:p>
        </p:txBody>
      </p:sp>
      <p:pic>
        <p:nvPicPr>
          <p:cNvPr id="6" name="Grafik 5">
            <a:extLst>
              <a:ext uri="{FF2B5EF4-FFF2-40B4-BE49-F238E27FC236}">
                <a16:creationId xmlns:a16="http://schemas.microsoft.com/office/drawing/2014/main" id="{40ABDE31-57CD-17D7-7BF9-A98F501969A4}"/>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7" name="Grafik 6">
            <a:extLst>
              <a:ext uri="{FF2B5EF4-FFF2-40B4-BE49-F238E27FC236}">
                <a16:creationId xmlns:a16="http://schemas.microsoft.com/office/drawing/2014/main" id="{C4774BC0-A9E0-BC41-9E7C-9C2F065F0E63}"/>
              </a:ext>
            </a:extLst>
          </p:cNvPr>
          <p:cNvPicPr>
            <a:picLocks noChangeAspect="1"/>
          </p:cNvPicPr>
          <p:nvPr/>
        </p:nvPicPr>
        <p:blipFill>
          <a:blip r:embed="rId4"/>
          <a:stretch>
            <a:fillRect/>
          </a:stretch>
        </p:blipFill>
        <p:spPr>
          <a:xfrm>
            <a:off x="0" y="5472545"/>
            <a:ext cx="2750386" cy="1385455"/>
          </a:xfrm>
          <a:prstGeom prst="rect">
            <a:avLst/>
          </a:prstGeom>
        </p:spPr>
      </p:pic>
      <p:pic>
        <p:nvPicPr>
          <p:cNvPr id="5" name="Grafik 4">
            <a:extLst>
              <a:ext uri="{FF2B5EF4-FFF2-40B4-BE49-F238E27FC236}">
                <a16:creationId xmlns:a16="http://schemas.microsoft.com/office/drawing/2014/main" id="{839D14EF-CD8D-A24F-3936-7C1FC98A18CF}"/>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516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9C50-961D-A185-897C-DAA8B0417B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01BFB9-EF2F-B7EB-2B5E-0C416D4496AC}"/>
              </a:ext>
            </a:extLst>
          </p:cNvPr>
          <p:cNvSpPr>
            <a:spLocks noGrp="1"/>
          </p:cNvSpPr>
          <p:nvPr>
            <p:ph type="title"/>
          </p:nvPr>
        </p:nvSpPr>
        <p:spPr/>
        <p:txBody>
          <a:bodyPr/>
          <a:lstStyle/>
          <a:p>
            <a:r>
              <a:rPr lang="de-FR" b="1" dirty="0">
                <a:latin typeface="Open Sans" panose="020B0606030504020204" pitchFamily="34" charset="0"/>
                <a:ea typeface="Open Sans" panose="020B0606030504020204" pitchFamily="34" charset="0"/>
                <a:cs typeface="Open Sans" panose="020B0606030504020204" pitchFamily="34" charset="0"/>
              </a:rPr>
              <a:t>Politische Narrative </a:t>
            </a:r>
          </a:p>
        </p:txBody>
      </p:sp>
      <p:sp>
        <p:nvSpPr>
          <p:cNvPr id="18" name="Textfeld 17">
            <a:extLst>
              <a:ext uri="{FF2B5EF4-FFF2-40B4-BE49-F238E27FC236}">
                <a16:creationId xmlns:a16="http://schemas.microsoft.com/office/drawing/2014/main" id="{682ED820-7D4E-6848-DC93-BDEA04EB2CA3}"/>
              </a:ext>
            </a:extLst>
          </p:cNvPr>
          <p:cNvSpPr txBox="1"/>
          <p:nvPr/>
        </p:nvSpPr>
        <p:spPr>
          <a:xfrm>
            <a:off x="3075666" y="3103992"/>
            <a:ext cx="5206875" cy="1015663"/>
          </a:xfrm>
          <a:prstGeom prst="rect">
            <a:avLst/>
          </a:prstGeom>
          <a:noFill/>
        </p:spPr>
        <p:txBody>
          <a:bodyPr wrap="none" rtlCol="0">
            <a:spAutoFit/>
          </a:bodyPr>
          <a:lstStyle/>
          <a:p>
            <a:pPr>
              <a:buNone/>
            </a:pPr>
            <a:r>
              <a:rPr lang="de-DE" sz="2000" dirty="0">
                <a:latin typeface="Open Sans" panose="020B0606030504020204" pitchFamily="34" charset="0"/>
                <a:ea typeface="Open Sans" panose="020B0606030504020204" pitchFamily="34" charset="0"/>
                <a:cs typeface="Open Sans" panose="020B0606030504020204" pitchFamily="34" charset="0"/>
              </a:rPr>
              <a:t>„Steigende Mieten sind zu einer der </a:t>
            </a:r>
            <a:br>
              <a:rPr lang="de-DE" sz="2000" dirty="0">
                <a:latin typeface="Open Sans" panose="020B0606030504020204" pitchFamily="34" charset="0"/>
                <a:ea typeface="Open Sans" panose="020B0606030504020204" pitchFamily="34" charset="0"/>
                <a:cs typeface="Open Sans" panose="020B0606030504020204" pitchFamily="34" charset="0"/>
              </a:rPr>
            </a:br>
            <a:r>
              <a:rPr lang="de-DE" sz="2000" dirty="0" err="1">
                <a:latin typeface="Open Sans" panose="020B0606030504020204" pitchFamily="34" charset="0"/>
                <a:ea typeface="Open Sans" panose="020B0606030504020204" pitchFamily="34" charset="0"/>
                <a:cs typeface="Open Sans" panose="020B0606030504020204" pitchFamily="34" charset="0"/>
              </a:rPr>
              <a:t>dr</a:t>
            </a:r>
            <a:r>
              <a:rPr lang="de-FR" sz="2000" dirty="0">
                <a:latin typeface="Open Sans" panose="020B0606030504020204" pitchFamily="34" charset="0"/>
                <a:ea typeface="Open Sans" panose="020B0606030504020204" pitchFamily="34" charset="0"/>
                <a:cs typeface="Open Sans" panose="020B0606030504020204" pitchFamily="34" charset="0"/>
              </a:rPr>
              <a:t>ängensten sozialen F</a:t>
            </a:r>
            <a:r>
              <a:rPr lang="de-DE" sz="2000" dirty="0" err="1">
                <a:latin typeface="Open Sans" panose="020B0606030504020204" pitchFamily="34" charset="0"/>
                <a:ea typeface="Open Sans" panose="020B0606030504020204" pitchFamily="34" charset="0"/>
                <a:cs typeface="Open Sans" panose="020B0606030504020204" pitchFamily="34" charset="0"/>
              </a:rPr>
              <a:t>r</a:t>
            </a:r>
            <a:r>
              <a:rPr lang="de-FR" sz="2000" dirty="0">
                <a:latin typeface="Open Sans" panose="020B0606030504020204" pitchFamily="34" charset="0"/>
                <a:ea typeface="Open Sans" panose="020B0606030504020204" pitchFamily="34" charset="0"/>
                <a:cs typeface="Open Sans" panose="020B0606030504020204" pitchFamily="34" charset="0"/>
              </a:rPr>
              <a:t>agen unserer Zeit </a:t>
            </a:r>
          </a:p>
          <a:p>
            <a:pPr>
              <a:buNone/>
            </a:pPr>
            <a:r>
              <a:rPr lang="de-FR" sz="2000" dirty="0">
                <a:latin typeface="Open Sans" panose="020B0606030504020204" pitchFamily="34" charset="0"/>
                <a:ea typeface="Open Sans" panose="020B0606030504020204" pitchFamily="34" charset="0"/>
                <a:cs typeface="Open Sans" panose="020B0606030504020204" pitchFamily="34" charset="0"/>
              </a:rPr>
              <a:t>geworden.“ </a:t>
            </a:r>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 2">
            <a:extLst>
              <a:ext uri="{FF2B5EF4-FFF2-40B4-BE49-F238E27FC236}">
                <a16:creationId xmlns:a16="http://schemas.microsoft.com/office/drawing/2014/main" id="{55FEBFBE-66A0-2244-3367-1676B947C904}"/>
              </a:ext>
            </a:extLst>
          </p:cNvPr>
          <p:cNvPicPr>
            <a:picLocks noChangeAspect="1"/>
          </p:cNvPicPr>
          <p:nvPr/>
        </p:nvPicPr>
        <p:blipFill>
          <a:blip r:embed="rId3"/>
          <a:stretch>
            <a:fillRect/>
          </a:stretch>
        </p:blipFill>
        <p:spPr>
          <a:xfrm>
            <a:off x="10633586" y="-29100"/>
            <a:ext cx="1558413" cy="1558413"/>
          </a:xfrm>
          <a:prstGeom prst="rect">
            <a:avLst/>
          </a:prstGeom>
        </p:spPr>
      </p:pic>
      <p:pic>
        <p:nvPicPr>
          <p:cNvPr id="4" name="Grafik 3" descr="Rede Silhouette">
            <a:extLst>
              <a:ext uri="{FF2B5EF4-FFF2-40B4-BE49-F238E27FC236}">
                <a16:creationId xmlns:a16="http://schemas.microsoft.com/office/drawing/2014/main" id="{5C74DB67-BDB1-A4A3-73B3-74A3A89CBA8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697294" y="103266"/>
            <a:ext cx="8032779" cy="8032779"/>
          </a:xfrm>
          <a:prstGeom prst="rect">
            <a:avLst/>
          </a:prstGeom>
        </p:spPr>
      </p:pic>
      <p:sp>
        <p:nvSpPr>
          <p:cNvPr id="7" name="Textfeld 6">
            <a:extLst>
              <a:ext uri="{FF2B5EF4-FFF2-40B4-BE49-F238E27FC236}">
                <a16:creationId xmlns:a16="http://schemas.microsoft.com/office/drawing/2014/main" id="{E08B9D33-79C4-E63E-96AA-B2412267857B}"/>
              </a:ext>
            </a:extLst>
          </p:cNvPr>
          <p:cNvSpPr txBox="1"/>
          <p:nvPr/>
        </p:nvSpPr>
        <p:spPr>
          <a:xfrm>
            <a:off x="6722499" y="3992697"/>
            <a:ext cx="1560042" cy="253916"/>
          </a:xfrm>
          <a:prstGeom prst="rect">
            <a:avLst/>
          </a:prstGeom>
          <a:noFill/>
        </p:spPr>
        <p:txBody>
          <a:bodyPr wrap="none" rtlCol="0">
            <a:spAutoFit/>
          </a:bodyPr>
          <a:lstStyle/>
          <a:p>
            <a:r>
              <a:rPr lang="de-FR" sz="1050" dirty="0">
                <a:latin typeface="Open Sans" panose="020B0606030504020204" pitchFamily="34" charset="0"/>
                <a:ea typeface="Open Sans" panose="020B0606030504020204" pitchFamily="34" charset="0"/>
                <a:cs typeface="Open Sans" panose="020B0606030504020204" pitchFamily="34" charset="0"/>
              </a:rPr>
              <a:t>Quelle: Die Zeit (2025)</a:t>
            </a:r>
          </a:p>
        </p:txBody>
      </p:sp>
      <p:pic>
        <p:nvPicPr>
          <p:cNvPr id="8" name="Grafik 7" descr="Ein Bild, das Text enthält.&#10;&#10;Automatisch generierte Beschreibung">
            <a:extLst>
              <a:ext uri="{FF2B5EF4-FFF2-40B4-BE49-F238E27FC236}">
                <a16:creationId xmlns:a16="http://schemas.microsoft.com/office/drawing/2014/main" id="{7FBD2088-61DF-E9D3-85EE-C0C8BB771378}"/>
              </a:ext>
            </a:extLst>
          </p:cNvPr>
          <p:cNvPicPr>
            <a:picLocks noChangeAspect="1"/>
          </p:cNvPicPr>
          <p:nvPr/>
        </p:nvPicPr>
        <p:blipFill>
          <a:blip r:embed="rId5"/>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71B184F4-54D7-A565-C200-25796E9EA684}"/>
              </a:ext>
            </a:extLst>
          </p:cNvPr>
          <p:cNvPicPr>
            <a:picLocks noChangeAspect="1"/>
          </p:cNvPicPr>
          <p:nvPr/>
        </p:nvPicPr>
        <p:blipFill>
          <a:blip r:embed="rId6"/>
          <a:stretch>
            <a:fillRect/>
          </a:stretch>
        </p:blipFill>
        <p:spPr>
          <a:xfrm>
            <a:off x="9200644" y="6232722"/>
            <a:ext cx="2991355" cy="625278"/>
          </a:xfrm>
          <a:prstGeom prst="rect">
            <a:avLst/>
          </a:prstGeom>
        </p:spPr>
      </p:pic>
    </p:spTree>
    <p:extLst>
      <p:ext uri="{BB962C8B-B14F-4D97-AF65-F5344CB8AC3E}">
        <p14:creationId xmlns:p14="http://schemas.microsoft.com/office/powerpoint/2010/main" val="190822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Rede Silhouette">
            <a:extLst>
              <a:ext uri="{FF2B5EF4-FFF2-40B4-BE49-F238E27FC236}">
                <a16:creationId xmlns:a16="http://schemas.microsoft.com/office/drawing/2014/main" id="{B8852D8C-34C8-CA21-3FF7-45A5659CC1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7572" y="299811"/>
            <a:ext cx="7715613" cy="7715613"/>
          </a:xfrm>
          <a:prstGeom prst="rect">
            <a:avLst/>
          </a:prstGeom>
        </p:spPr>
      </p:pic>
      <p:pic>
        <p:nvPicPr>
          <p:cNvPr id="6" name="Grafik 5" descr="Rede Silhouette">
            <a:extLst>
              <a:ext uri="{FF2B5EF4-FFF2-40B4-BE49-F238E27FC236}">
                <a16:creationId xmlns:a16="http://schemas.microsoft.com/office/drawing/2014/main" id="{F3049078-E2BF-7F84-9E25-E0A7F70CEF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38128" y="299811"/>
            <a:ext cx="7715613" cy="7715613"/>
          </a:xfrm>
          <a:prstGeom prst="rect">
            <a:avLst/>
          </a:prstGeom>
        </p:spPr>
      </p:pic>
      <p:pic>
        <p:nvPicPr>
          <p:cNvPr id="2" name="Grafik 1">
            <a:extLst>
              <a:ext uri="{FF2B5EF4-FFF2-40B4-BE49-F238E27FC236}">
                <a16:creationId xmlns:a16="http://schemas.microsoft.com/office/drawing/2014/main" id="{04CB23ED-30BC-D7E3-117F-612797C78099}"/>
              </a:ext>
            </a:extLst>
          </p:cNvPr>
          <p:cNvPicPr>
            <a:picLocks noChangeAspect="1"/>
          </p:cNvPicPr>
          <p:nvPr/>
        </p:nvPicPr>
        <p:blipFill>
          <a:blip r:embed="rId4"/>
          <a:stretch>
            <a:fillRect/>
          </a:stretch>
        </p:blipFill>
        <p:spPr>
          <a:xfrm>
            <a:off x="10633586" y="-29100"/>
            <a:ext cx="1558413" cy="1558413"/>
          </a:xfrm>
          <a:prstGeom prst="rect">
            <a:avLst/>
          </a:prstGeom>
        </p:spPr>
      </p:pic>
      <p:sp>
        <p:nvSpPr>
          <p:cNvPr id="3" name="Textfeld 2">
            <a:extLst>
              <a:ext uri="{FF2B5EF4-FFF2-40B4-BE49-F238E27FC236}">
                <a16:creationId xmlns:a16="http://schemas.microsoft.com/office/drawing/2014/main" id="{20FAAA8C-BDFF-72CF-8112-BF2721ED8C66}"/>
              </a:ext>
            </a:extLst>
          </p:cNvPr>
          <p:cNvSpPr txBox="1"/>
          <p:nvPr/>
        </p:nvSpPr>
        <p:spPr>
          <a:xfrm>
            <a:off x="744001" y="3096753"/>
            <a:ext cx="4870887" cy="1323439"/>
          </a:xfrm>
          <a:prstGeom prst="rect">
            <a:avLst/>
          </a:prstGeom>
          <a:noFill/>
        </p:spPr>
        <p:txBody>
          <a:bodyPr wrap="square" rtlCol="0">
            <a:spAutoFit/>
          </a:bodyPr>
          <a:lstStyle/>
          <a:p>
            <a:r>
              <a:rPr lang="de-FR" sz="2000" dirty="0">
                <a:latin typeface="Open Sans" panose="020B0606030504020204" pitchFamily="34" charset="0"/>
                <a:ea typeface="Open Sans" panose="020B0606030504020204" pitchFamily="34" charset="0"/>
                <a:cs typeface="Open Sans" panose="020B0606030504020204" pitchFamily="34" charset="0"/>
              </a:rPr>
              <a:t>„Wir brauchen weniger Regulierung </a:t>
            </a:r>
          </a:p>
          <a:p>
            <a:r>
              <a:rPr lang="de-FR" sz="2000" dirty="0">
                <a:latin typeface="Open Sans" panose="020B0606030504020204" pitchFamily="34" charset="0"/>
                <a:ea typeface="Open Sans" panose="020B0606030504020204" pitchFamily="34" charset="0"/>
                <a:cs typeface="Open Sans" panose="020B0606030504020204" pitchFamily="34" charset="0"/>
              </a:rPr>
              <a:t>auf dem Wohnungsmarkt </a:t>
            </a:r>
          </a:p>
          <a:p>
            <a:r>
              <a:rPr lang="de-FR" sz="2000" dirty="0">
                <a:latin typeface="Open Sans" panose="020B0606030504020204" pitchFamily="34" charset="0"/>
                <a:ea typeface="Open Sans" panose="020B0606030504020204" pitchFamily="34" charset="0"/>
                <a:cs typeface="Open Sans" panose="020B0606030504020204" pitchFamily="34" charset="0"/>
              </a:rPr>
              <a:t>und nicht noch immer eine Schippe drauf.“</a:t>
            </a:r>
          </a:p>
        </p:txBody>
      </p:sp>
      <p:sp>
        <p:nvSpPr>
          <p:cNvPr id="8" name="Textfeld 7">
            <a:extLst>
              <a:ext uri="{FF2B5EF4-FFF2-40B4-BE49-F238E27FC236}">
                <a16:creationId xmlns:a16="http://schemas.microsoft.com/office/drawing/2014/main" id="{6717EA2A-DA4E-845F-6522-E37D508F68C2}"/>
              </a:ext>
            </a:extLst>
          </p:cNvPr>
          <p:cNvSpPr txBox="1"/>
          <p:nvPr/>
        </p:nvSpPr>
        <p:spPr>
          <a:xfrm>
            <a:off x="6435121" y="3050462"/>
            <a:ext cx="4793966" cy="1015663"/>
          </a:xfrm>
          <a:prstGeom prst="rect">
            <a:avLst/>
          </a:prstGeom>
          <a:noFill/>
        </p:spPr>
        <p:txBody>
          <a:bodyPr wrap="square" rtlCol="0">
            <a:spAutoFit/>
          </a:bodyPr>
          <a:lstStyle/>
          <a:p>
            <a:pPr>
              <a:buNone/>
            </a:pPr>
            <a:r>
              <a:rPr lang="de-DE" sz="2000" dirty="0">
                <a:latin typeface="Open Sans" panose="020B0606030504020204" pitchFamily="34" charset="0"/>
                <a:ea typeface="Open Sans" panose="020B0606030504020204" pitchFamily="34" charset="0"/>
                <a:cs typeface="Open Sans" panose="020B0606030504020204" pitchFamily="34" charset="0"/>
              </a:rPr>
              <a:t>„Steigende Mieten sind zu einer der </a:t>
            </a:r>
            <a:br>
              <a:rPr lang="de-DE" sz="2000" dirty="0">
                <a:latin typeface="Open Sans" panose="020B0606030504020204" pitchFamily="34" charset="0"/>
                <a:ea typeface="Open Sans" panose="020B0606030504020204" pitchFamily="34" charset="0"/>
                <a:cs typeface="Open Sans" panose="020B0606030504020204" pitchFamily="34" charset="0"/>
              </a:rPr>
            </a:br>
            <a:r>
              <a:rPr lang="de-DE" sz="2000" dirty="0" err="1">
                <a:latin typeface="Open Sans" panose="020B0606030504020204" pitchFamily="34" charset="0"/>
                <a:ea typeface="Open Sans" panose="020B0606030504020204" pitchFamily="34" charset="0"/>
                <a:cs typeface="Open Sans" panose="020B0606030504020204" pitchFamily="34" charset="0"/>
              </a:rPr>
              <a:t>dr</a:t>
            </a:r>
            <a:r>
              <a:rPr lang="de-FR" sz="2000" dirty="0">
                <a:latin typeface="Open Sans" panose="020B0606030504020204" pitchFamily="34" charset="0"/>
                <a:ea typeface="Open Sans" panose="020B0606030504020204" pitchFamily="34" charset="0"/>
                <a:cs typeface="Open Sans" panose="020B0606030504020204" pitchFamily="34" charset="0"/>
              </a:rPr>
              <a:t>ängensten sozialen F</a:t>
            </a:r>
            <a:r>
              <a:rPr lang="de-DE" sz="2000" dirty="0" err="1">
                <a:latin typeface="Open Sans" panose="020B0606030504020204" pitchFamily="34" charset="0"/>
                <a:ea typeface="Open Sans" panose="020B0606030504020204" pitchFamily="34" charset="0"/>
                <a:cs typeface="Open Sans" panose="020B0606030504020204" pitchFamily="34" charset="0"/>
              </a:rPr>
              <a:t>r</a:t>
            </a:r>
            <a:r>
              <a:rPr lang="de-FR" sz="2000" dirty="0">
                <a:latin typeface="Open Sans" panose="020B0606030504020204" pitchFamily="34" charset="0"/>
                <a:ea typeface="Open Sans" panose="020B0606030504020204" pitchFamily="34" charset="0"/>
                <a:cs typeface="Open Sans" panose="020B0606030504020204" pitchFamily="34" charset="0"/>
              </a:rPr>
              <a:t>agen unserer </a:t>
            </a:r>
          </a:p>
          <a:p>
            <a:pPr>
              <a:buNone/>
            </a:pPr>
            <a:r>
              <a:rPr lang="de-FR" sz="2000" dirty="0">
                <a:latin typeface="Open Sans" panose="020B0606030504020204" pitchFamily="34" charset="0"/>
                <a:ea typeface="Open Sans" panose="020B0606030504020204" pitchFamily="34" charset="0"/>
                <a:cs typeface="Open Sans" panose="020B0606030504020204" pitchFamily="34" charset="0"/>
              </a:rPr>
              <a:t>Zeit geworden.“ </a:t>
            </a:r>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09FF9DB1-1441-A9E5-E56D-774168697BD8}"/>
              </a:ext>
            </a:extLst>
          </p:cNvPr>
          <p:cNvSpPr>
            <a:spLocks noGrp="1"/>
          </p:cNvSpPr>
          <p:nvPr>
            <p:ph type="title"/>
          </p:nvPr>
        </p:nvSpPr>
        <p:spPr>
          <a:xfrm>
            <a:off x="452230" y="299811"/>
            <a:ext cx="10515600" cy="1325563"/>
          </a:xfrm>
        </p:spPr>
        <p:txBody>
          <a:bodyPr/>
          <a:lstStyle/>
          <a:p>
            <a:r>
              <a:rPr lang="de-FR" b="1" dirty="0">
                <a:latin typeface="Open Sans" panose="020B0606030504020204" pitchFamily="34" charset="0"/>
                <a:ea typeface="Open Sans" panose="020B0606030504020204" pitchFamily="34" charset="0"/>
                <a:cs typeface="Open Sans" panose="020B0606030504020204" pitchFamily="34" charset="0"/>
              </a:rPr>
              <a:t>Politische Narrative </a:t>
            </a:r>
          </a:p>
        </p:txBody>
      </p:sp>
      <p:sp>
        <p:nvSpPr>
          <p:cNvPr id="10" name="Textfeld 9">
            <a:extLst>
              <a:ext uri="{FF2B5EF4-FFF2-40B4-BE49-F238E27FC236}">
                <a16:creationId xmlns:a16="http://schemas.microsoft.com/office/drawing/2014/main" id="{230E7730-E5F2-A448-2E45-1741C2C6EDBE}"/>
              </a:ext>
            </a:extLst>
          </p:cNvPr>
          <p:cNvSpPr txBox="1"/>
          <p:nvPr/>
        </p:nvSpPr>
        <p:spPr>
          <a:xfrm>
            <a:off x="3503352" y="4372294"/>
            <a:ext cx="1915909" cy="253916"/>
          </a:xfrm>
          <a:prstGeom prst="rect">
            <a:avLst/>
          </a:prstGeom>
          <a:noFill/>
        </p:spPr>
        <p:txBody>
          <a:bodyPr wrap="none" rtlCol="0">
            <a:spAutoFit/>
          </a:bodyPr>
          <a:lstStyle/>
          <a:p>
            <a:r>
              <a:rPr lang="de-FR" sz="1050" dirty="0">
                <a:latin typeface="Open Sans" panose="020B0606030504020204" pitchFamily="34" charset="0"/>
                <a:ea typeface="Open Sans" panose="020B0606030504020204" pitchFamily="34" charset="0"/>
                <a:cs typeface="Open Sans" panose="020B0606030504020204" pitchFamily="34" charset="0"/>
              </a:rPr>
              <a:t>Quelle: Hessenschau (2025)</a:t>
            </a:r>
          </a:p>
        </p:txBody>
      </p:sp>
      <p:sp>
        <p:nvSpPr>
          <p:cNvPr id="11" name="Textfeld 10">
            <a:extLst>
              <a:ext uri="{FF2B5EF4-FFF2-40B4-BE49-F238E27FC236}">
                <a16:creationId xmlns:a16="http://schemas.microsoft.com/office/drawing/2014/main" id="{388A722D-80ED-C336-84E1-7DF3D38F17F6}"/>
              </a:ext>
            </a:extLst>
          </p:cNvPr>
          <p:cNvSpPr txBox="1"/>
          <p:nvPr/>
        </p:nvSpPr>
        <p:spPr>
          <a:xfrm>
            <a:off x="9630185" y="4017450"/>
            <a:ext cx="1560042" cy="253916"/>
          </a:xfrm>
          <a:prstGeom prst="rect">
            <a:avLst/>
          </a:prstGeom>
          <a:noFill/>
        </p:spPr>
        <p:txBody>
          <a:bodyPr wrap="none" rtlCol="0">
            <a:spAutoFit/>
          </a:bodyPr>
          <a:lstStyle/>
          <a:p>
            <a:r>
              <a:rPr lang="de-FR" sz="1050" dirty="0">
                <a:latin typeface="Open Sans" panose="020B0606030504020204" pitchFamily="34" charset="0"/>
                <a:ea typeface="Open Sans" panose="020B0606030504020204" pitchFamily="34" charset="0"/>
                <a:cs typeface="Open Sans" panose="020B0606030504020204" pitchFamily="34" charset="0"/>
              </a:rPr>
              <a:t>Quelle: Die Zeit (2025)</a:t>
            </a:r>
          </a:p>
        </p:txBody>
      </p:sp>
    </p:spTree>
    <p:extLst>
      <p:ext uri="{BB962C8B-B14F-4D97-AF65-F5344CB8AC3E}">
        <p14:creationId xmlns:p14="http://schemas.microsoft.com/office/powerpoint/2010/main" val="113522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417A2-5A28-51F9-A079-BBD01F945E0F}"/>
              </a:ext>
            </a:extLst>
          </p:cNvPr>
          <p:cNvSpPr>
            <a:spLocks noGrp="1"/>
          </p:cNvSpPr>
          <p:nvPr>
            <p:ph type="title"/>
          </p:nvPr>
        </p:nvSpPr>
        <p:spPr>
          <a:xfrm>
            <a:off x="533400" y="354239"/>
            <a:ext cx="10515600" cy="1325563"/>
          </a:xfrm>
        </p:spPr>
        <p:txBody>
          <a:bodyPr/>
          <a:lstStyle/>
          <a:p>
            <a:r>
              <a:rPr lang="de-FR" b="1" dirty="0">
                <a:latin typeface="Open Sans" panose="020B0606030504020204" pitchFamily="34" charset="0"/>
                <a:ea typeface="Open Sans" panose="020B0606030504020204" pitchFamily="34" charset="0"/>
                <a:cs typeface="Open Sans" panose="020B0606030504020204" pitchFamily="34" charset="0"/>
              </a:rPr>
              <a:t>Warum gibt es politische </a:t>
            </a:r>
            <a:r>
              <a:rPr lang="de-FR" sz="4300" b="1" dirty="0">
                <a:latin typeface="Open Sans" panose="020B0606030504020204" pitchFamily="34" charset="0"/>
                <a:ea typeface="Open Sans" panose="020B0606030504020204" pitchFamily="34" charset="0"/>
                <a:cs typeface="Open Sans" panose="020B0606030504020204" pitchFamily="34" charset="0"/>
              </a:rPr>
              <a:t>Narrative?</a:t>
            </a:r>
            <a:r>
              <a:rPr lang="de-FR"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Inhaltsplatzhalter 2">
            <a:extLst>
              <a:ext uri="{FF2B5EF4-FFF2-40B4-BE49-F238E27FC236}">
                <a16:creationId xmlns:a16="http://schemas.microsoft.com/office/drawing/2014/main" id="{C8F70732-32BD-970B-0A8E-1288BC30FDFF}"/>
              </a:ext>
            </a:extLst>
          </p:cNvPr>
          <p:cNvSpPr>
            <a:spLocks noGrp="1"/>
          </p:cNvSpPr>
          <p:nvPr>
            <p:ph idx="1"/>
          </p:nvPr>
        </p:nvSpPr>
        <p:spPr/>
        <p:txBody>
          <a:bodyPr>
            <a:normAutofit fontScale="62500" lnSpcReduction="20000"/>
          </a:bodyPr>
          <a:lstStyle/>
          <a:p>
            <a:pPr>
              <a:lnSpc>
                <a:spcPct val="170000"/>
              </a:lnSpc>
              <a:buNone/>
            </a:pPr>
            <a:r>
              <a:rPr lang="de-DE" sz="2400" b="1" dirty="0">
                <a:solidFill>
                  <a:srgbClr val="F5ADA8"/>
                </a:solidFill>
                <a:latin typeface="Open Sans" panose="020B0606030504020204" pitchFamily="34" charset="0"/>
                <a:ea typeface="Open Sans" panose="020B0606030504020204" pitchFamily="34" charset="0"/>
                <a:cs typeface="Open Sans" panose="020B0606030504020204" pitchFamily="34" charset="0"/>
              </a:rPr>
              <a:t>Um Menschen zu überzeugen</a:t>
            </a:r>
            <a:br>
              <a:rPr lang="de-DE" sz="2400" dirty="0">
                <a:latin typeface="Open Sans" panose="020B0606030504020204" pitchFamily="34" charset="0"/>
                <a:ea typeface="Open Sans" panose="020B0606030504020204" pitchFamily="34" charset="0"/>
                <a:cs typeface="Open Sans" panose="020B0606030504020204" pitchFamily="34" charset="0"/>
              </a:rPr>
            </a:br>
            <a:r>
              <a:rPr lang="de-DE" sz="2400" dirty="0">
                <a:latin typeface="Open Sans" panose="020B0606030504020204" pitchFamily="34" charset="0"/>
                <a:ea typeface="Open Sans" panose="020B0606030504020204" pitchFamily="34" charset="0"/>
                <a:cs typeface="Open Sans" panose="020B0606030504020204" pitchFamily="34" charset="0"/>
              </a:rPr>
              <a:t>– Ein Narrativ hilft, politische Ideen </a:t>
            </a:r>
            <a:r>
              <a:rPr lang="de-DE" sz="2400" b="1" dirty="0">
                <a:latin typeface="Open Sans" panose="020B0606030504020204" pitchFamily="34" charset="0"/>
                <a:ea typeface="Open Sans" panose="020B0606030504020204" pitchFamily="34" charset="0"/>
                <a:cs typeface="Open Sans" panose="020B0606030504020204" pitchFamily="34" charset="0"/>
              </a:rPr>
              <a:t>einfacher zu erklären</a:t>
            </a:r>
            <a:r>
              <a:rPr lang="de-DE" sz="2400" dirty="0">
                <a:latin typeface="Open Sans" panose="020B0606030504020204" pitchFamily="34" charset="0"/>
                <a:ea typeface="Open Sans" panose="020B0606030504020204" pitchFamily="34" charset="0"/>
                <a:cs typeface="Open Sans" panose="020B0606030504020204" pitchFamily="34" charset="0"/>
              </a:rPr>
              <a:t> und </a:t>
            </a:r>
            <a:r>
              <a:rPr lang="de-DE" sz="2400" b="1" dirty="0">
                <a:latin typeface="Open Sans" panose="020B0606030504020204" pitchFamily="34" charset="0"/>
                <a:ea typeface="Open Sans" panose="020B0606030504020204" pitchFamily="34" charset="0"/>
                <a:cs typeface="Open Sans" panose="020B0606030504020204" pitchFamily="34" charset="0"/>
              </a:rPr>
              <a:t>emotional zu verpacken</a:t>
            </a:r>
            <a:r>
              <a:rPr lang="de-DE" sz="2400" dirty="0">
                <a:latin typeface="Open Sans" panose="020B0606030504020204" pitchFamily="34" charset="0"/>
                <a:ea typeface="Open Sans" panose="020B0606030504020204" pitchFamily="34" charset="0"/>
                <a:cs typeface="Open Sans" panose="020B0606030504020204" pitchFamily="34" charset="0"/>
              </a:rPr>
              <a:t>.</a:t>
            </a:r>
          </a:p>
          <a:p>
            <a:pPr>
              <a:lnSpc>
                <a:spcPct val="170000"/>
              </a:lnSpc>
              <a:buNone/>
            </a:pPr>
            <a:r>
              <a:rPr lang="de-DE" sz="2400" b="1" dirty="0">
                <a:solidFill>
                  <a:srgbClr val="F5ADA8"/>
                </a:solidFill>
                <a:latin typeface="Open Sans" panose="020B0606030504020204" pitchFamily="34" charset="0"/>
                <a:ea typeface="Open Sans" panose="020B0606030504020204" pitchFamily="34" charset="0"/>
                <a:cs typeface="Open Sans" panose="020B0606030504020204" pitchFamily="34" charset="0"/>
              </a:rPr>
              <a:t>Um Zustimmung zu gewinnen</a:t>
            </a:r>
            <a:br>
              <a:rPr lang="de-DE" sz="2400" dirty="0">
                <a:latin typeface="Open Sans" panose="020B0606030504020204" pitchFamily="34" charset="0"/>
                <a:ea typeface="Open Sans" panose="020B0606030504020204" pitchFamily="34" charset="0"/>
                <a:cs typeface="Open Sans" panose="020B0606030504020204" pitchFamily="34" charset="0"/>
              </a:rPr>
            </a:br>
            <a:r>
              <a:rPr lang="de-DE" sz="2400" dirty="0">
                <a:latin typeface="Open Sans" panose="020B0606030504020204" pitchFamily="34" charset="0"/>
                <a:ea typeface="Open Sans" panose="020B0606030504020204" pitchFamily="34" charset="0"/>
                <a:cs typeface="Open Sans" panose="020B0606030504020204" pitchFamily="34" charset="0"/>
              </a:rPr>
              <a:t>– Wenn ein Narrativ gut gemacht ist, glauben viele Menschen, dass es </a:t>
            </a:r>
            <a:r>
              <a:rPr lang="de-DE" sz="2400" b="1" dirty="0">
                <a:latin typeface="Open Sans" panose="020B0606030504020204" pitchFamily="34" charset="0"/>
                <a:ea typeface="Open Sans" panose="020B0606030504020204" pitchFamily="34" charset="0"/>
                <a:cs typeface="Open Sans" panose="020B0606030504020204" pitchFamily="34" charset="0"/>
              </a:rPr>
              <a:t>plausibel und richtig</a:t>
            </a:r>
            <a:r>
              <a:rPr lang="de-DE" sz="2400" dirty="0">
                <a:latin typeface="Open Sans" panose="020B0606030504020204" pitchFamily="34" charset="0"/>
                <a:ea typeface="Open Sans" panose="020B0606030504020204" pitchFamily="34" charset="0"/>
                <a:cs typeface="Open Sans" panose="020B0606030504020204" pitchFamily="34" charset="0"/>
              </a:rPr>
              <a:t> klingt.</a:t>
            </a:r>
          </a:p>
          <a:p>
            <a:pPr>
              <a:lnSpc>
                <a:spcPct val="170000"/>
              </a:lnSpc>
              <a:buNone/>
            </a:pPr>
            <a:r>
              <a:rPr lang="de-DE" sz="2400" b="1" dirty="0">
                <a:solidFill>
                  <a:srgbClr val="F5ADA8"/>
                </a:solidFill>
                <a:latin typeface="Open Sans" panose="020B0606030504020204" pitchFamily="34" charset="0"/>
                <a:ea typeface="Open Sans" panose="020B0606030504020204" pitchFamily="34" charset="0"/>
                <a:cs typeface="Open Sans" panose="020B0606030504020204" pitchFamily="34" charset="0"/>
              </a:rPr>
              <a:t>Um ein „Wir-Gefühl“ zu schaffen</a:t>
            </a:r>
            <a:br>
              <a:rPr lang="de-DE" sz="2400" dirty="0">
                <a:latin typeface="Open Sans" panose="020B0606030504020204" pitchFamily="34" charset="0"/>
                <a:ea typeface="Open Sans" panose="020B0606030504020204" pitchFamily="34" charset="0"/>
                <a:cs typeface="Open Sans" panose="020B0606030504020204" pitchFamily="34" charset="0"/>
              </a:rPr>
            </a:br>
            <a:r>
              <a:rPr lang="de-DE" sz="2400" dirty="0">
                <a:latin typeface="Open Sans" panose="020B0606030504020204" pitchFamily="34" charset="0"/>
                <a:ea typeface="Open Sans" panose="020B0606030504020204" pitchFamily="34" charset="0"/>
                <a:cs typeface="Open Sans" panose="020B0606030504020204" pitchFamily="34" charset="0"/>
              </a:rPr>
              <a:t>– Ein Narrativ kann ein Gefühl von </a:t>
            </a:r>
            <a:r>
              <a:rPr lang="de-DE" sz="2400" b="1" dirty="0">
                <a:latin typeface="Open Sans" panose="020B0606030504020204" pitchFamily="34" charset="0"/>
                <a:ea typeface="Open Sans" panose="020B0606030504020204" pitchFamily="34" charset="0"/>
                <a:cs typeface="Open Sans" panose="020B0606030504020204" pitchFamily="34" charset="0"/>
              </a:rPr>
              <a:t>Gemeinschaft, Gefahr oder Hoffnung</a:t>
            </a:r>
            <a:r>
              <a:rPr lang="de-DE" sz="2400" dirty="0">
                <a:latin typeface="Open Sans" panose="020B0606030504020204" pitchFamily="34" charset="0"/>
                <a:ea typeface="Open Sans" panose="020B0606030504020204" pitchFamily="34" charset="0"/>
                <a:cs typeface="Open Sans" panose="020B0606030504020204" pitchFamily="34" charset="0"/>
              </a:rPr>
              <a:t> erzeugen, je nach Ziel.</a:t>
            </a:r>
          </a:p>
          <a:p>
            <a:pPr>
              <a:lnSpc>
                <a:spcPct val="170000"/>
              </a:lnSpc>
              <a:buNone/>
            </a:pPr>
            <a:r>
              <a:rPr lang="de-DE" sz="2400" b="1" dirty="0">
                <a:solidFill>
                  <a:srgbClr val="F5ADA8"/>
                </a:solidFill>
                <a:latin typeface="Open Sans" panose="020B0606030504020204" pitchFamily="34" charset="0"/>
                <a:ea typeface="Open Sans" panose="020B0606030504020204" pitchFamily="34" charset="0"/>
                <a:cs typeface="Open Sans" panose="020B0606030504020204" pitchFamily="34" charset="0"/>
              </a:rPr>
              <a:t>Um politische Gegner schlecht aussehen zu lassen</a:t>
            </a:r>
            <a:br>
              <a:rPr lang="de-DE" sz="2400" dirty="0">
                <a:latin typeface="Open Sans" panose="020B0606030504020204" pitchFamily="34" charset="0"/>
                <a:ea typeface="Open Sans" panose="020B0606030504020204" pitchFamily="34" charset="0"/>
                <a:cs typeface="Open Sans" panose="020B0606030504020204" pitchFamily="34" charset="0"/>
              </a:rPr>
            </a:br>
            <a:r>
              <a:rPr lang="de-DE" sz="2400" dirty="0">
                <a:latin typeface="Open Sans" panose="020B0606030504020204" pitchFamily="34" charset="0"/>
                <a:ea typeface="Open Sans" panose="020B0606030504020204" pitchFamily="34" charset="0"/>
                <a:cs typeface="Open Sans" panose="020B0606030504020204" pitchFamily="34" charset="0"/>
              </a:rPr>
              <a:t>– Manche Narrative stellen die eigene Seite als „gut“ und die andere als „gefährlich“, „faul“ oder „ungerecht“ dar.</a:t>
            </a:r>
          </a:p>
          <a:p>
            <a:pPr>
              <a:lnSpc>
                <a:spcPct val="170000"/>
              </a:lnSpc>
              <a:buNone/>
            </a:pPr>
            <a:r>
              <a:rPr lang="de-DE" sz="2400" b="1" dirty="0">
                <a:solidFill>
                  <a:srgbClr val="F5ADA8"/>
                </a:solidFill>
                <a:latin typeface="Open Sans" panose="020B0606030504020204" pitchFamily="34" charset="0"/>
                <a:ea typeface="Open Sans" panose="020B0606030504020204" pitchFamily="34" charset="0"/>
                <a:cs typeface="Open Sans" panose="020B0606030504020204" pitchFamily="34" charset="0"/>
              </a:rPr>
              <a:t>Um Entscheidungen zu rechtfertigen</a:t>
            </a:r>
            <a:br>
              <a:rPr lang="de-DE" sz="2400" dirty="0">
                <a:latin typeface="Open Sans" panose="020B0606030504020204" pitchFamily="34" charset="0"/>
                <a:ea typeface="Open Sans" panose="020B0606030504020204" pitchFamily="34" charset="0"/>
                <a:cs typeface="Open Sans" panose="020B0606030504020204" pitchFamily="34" charset="0"/>
              </a:rPr>
            </a:br>
            <a:r>
              <a:rPr lang="de-DE" sz="2400" dirty="0">
                <a:latin typeface="Open Sans" panose="020B0606030504020204" pitchFamily="34" charset="0"/>
                <a:ea typeface="Open Sans" panose="020B0606030504020204" pitchFamily="34" charset="0"/>
                <a:cs typeface="Open Sans" panose="020B0606030504020204" pitchFamily="34" charset="0"/>
              </a:rPr>
              <a:t>– Politische Maßnahmen wirken </a:t>
            </a:r>
            <a:r>
              <a:rPr lang="de-DE" sz="2400" b="1" dirty="0">
                <a:latin typeface="Open Sans" panose="020B0606030504020204" pitchFamily="34" charset="0"/>
                <a:ea typeface="Open Sans" panose="020B0606030504020204" pitchFamily="34" charset="0"/>
                <a:cs typeface="Open Sans" panose="020B0606030504020204" pitchFamily="34" charset="0"/>
              </a:rPr>
              <a:t>logischer</a:t>
            </a:r>
            <a:r>
              <a:rPr lang="de-DE" sz="2400" dirty="0">
                <a:latin typeface="Open Sans" panose="020B0606030504020204" pitchFamily="34" charset="0"/>
                <a:ea typeface="Open Sans" panose="020B0606030504020204" pitchFamily="34" charset="0"/>
                <a:cs typeface="Open Sans" panose="020B0606030504020204" pitchFamily="34" charset="0"/>
              </a:rPr>
              <a:t>, wenn sie in eine </a:t>
            </a:r>
            <a:r>
              <a:rPr lang="de-DE" sz="2400" b="1" dirty="0">
                <a:latin typeface="Open Sans" panose="020B0606030504020204" pitchFamily="34" charset="0"/>
                <a:ea typeface="Open Sans" panose="020B0606030504020204" pitchFamily="34" charset="0"/>
                <a:cs typeface="Open Sans" panose="020B0606030504020204" pitchFamily="34" charset="0"/>
              </a:rPr>
              <a:t>„große Erzählung“ eingebettet</a:t>
            </a:r>
            <a:r>
              <a:rPr lang="de-DE" sz="2400" dirty="0">
                <a:latin typeface="Open Sans" panose="020B0606030504020204" pitchFamily="34" charset="0"/>
                <a:ea typeface="Open Sans" panose="020B0606030504020204" pitchFamily="34" charset="0"/>
                <a:cs typeface="Open Sans" panose="020B0606030504020204" pitchFamily="34" charset="0"/>
              </a:rPr>
              <a:t> sind.</a:t>
            </a:r>
          </a:p>
          <a:p>
            <a:endParaRPr lang="de-FR" dirty="0"/>
          </a:p>
        </p:txBody>
      </p:sp>
      <p:pic>
        <p:nvPicPr>
          <p:cNvPr id="4" name="Grafik 3">
            <a:extLst>
              <a:ext uri="{FF2B5EF4-FFF2-40B4-BE49-F238E27FC236}">
                <a16:creationId xmlns:a16="http://schemas.microsoft.com/office/drawing/2014/main" id="{45FA82D5-FB9E-63A9-8393-D6AFB3B22668}"/>
              </a:ext>
            </a:extLst>
          </p:cNvPr>
          <p:cNvPicPr>
            <a:picLocks noChangeAspect="1"/>
          </p:cNvPicPr>
          <p:nvPr/>
        </p:nvPicPr>
        <p:blipFill>
          <a:blip r:embed="rId3"/>
          <a:stretch>
            <a:fillRect/>
          </a:stretch>
        </p:blipFill>
        <p:spPr>
          <a:xfrm>
            <a:off x="10708863" y="-2681"/>
            <a:ext cx="1483137" cy="1483137"/>
          </a:xfrm>
          <a:prstGeom prst="rect">
            <a:avLst/>
          </a:prstGeom>
        </p:spPr>
      </p:pic>
    </p:spTree>
    <p:extLst>
      <p:ext uri="{BB962C8B-B14F-4D97-AF65-F5344CB8AC3E}">
        <p14:creationId xmlns:p14="http://schemas.microsoft.com/office/powerpoint/2010/main" val="385082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7547-4FA6-8624-A459-2E1315A0C9BB}"/>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9F2B4032-3322-0A6A-04B1-9893BC760BF1}"/>
              </a:ext>
            </a:extLst>
          </p:cNvPr>
          <p:cNvSpPr txBox="1">
            <a:spLocks/>
          </p:cNvSpPr>
          <p:nvPr/>
        </p:nvSpPr>
        <p:spPr>
          <a:xfrm>
            <a:off x="410496" y="3158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b="1" dirty="0"/>
          </a:p>
        </p:txBody>
      </p:sp>
      <p:pic>
        <p:nvPicPr>
          <p:cNvPr id="7" name="Grafik 6" descr="Ein Bild, das Text enthält.&#10;&#10;Automatisch generierte Beschreibung">
            <a:extLst>
              <a:ext uri="{FF2B5EF4-FFF2-40B4-BE49-F238E27FC236}">
                <a16:creationId xmlns:a16="http://schemas.microsoft.com/office/drawing/2014/main" id="{36C37F55-0190-009B-5CE4-2ED314AFBF09}"/>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39FCBCE5-71D7-7A0D-6F13-583794ED5137}"/>
              </a:ext>
            </a:extLst>
          </p:cNvPr>
          <p:cNvPicPr>
            <a:picLocks noChangeAspect="1"/>
          </p:cNvPicPr>
          <p:nvPr/>
        </p:nvPicPr>
        <p:blipFill>
          <a:blip r:embed="rId4"/>
          <a:stretch>
            <a:fillRect/>
          </a:stretch>
        </p:blipFill>
        <p:spPr>
          <a:xfrm>
            <a:off x="9807191" y="6359508"/>
            <a:ext cx="2384808" cy="498492"/>
          </a:xfrm>
          <a:prstGeom prst="rect">
            <a:avLst/>
          </a:prstGeom>
        </p:spPr>
      </p:pic>
      <p:sp>
        <p:nvSpPr>
          <p:cNvPr id="2" name="Textfeld 1">
            <a:extLst>
              <a:ext uri="{FF2B5EF4-FFF2-40B4-BE49-F238E27FC236}">
                <a16:creationId xmlns:a16="http://schemas.microsoft.com/office/drawing/2014/main" id="{98C53AFF-3B98-77CF-54D2-76556665DA16}"/>
              </a:ext>
            </a:extLst>
          </p:cNvPr>
          <p:cNvSpPr txBox="1"/>
          <p:nvPr/>
        </p:nvSpPr>
        <p:spPr>
          <a:xfrm>
            <a:off x="1258955" y="2931125"/>
            <a:ext cx="10328468" cy="1015663"/>
          </a:xfrm>
          <a:prstGeom prst="rect">
            <a:avLst/>
          </a:prstGeom>
          <a:noFill/>
        </p:spPr>
        <p:txBody>
          <a:bodyPr wrap="none" rtlCol="0">
            <a:spAutoFit/>
          </a:bodyPr>
          <a:lstStyle/>
          <a:p>
            <a:r>
              <a:rPr lang="de-FR" sz="6000" dirty="0">
                <a:latin typeface="Open Sans" panose="020B0606030504020204" pitchFamily="34" charset="0"/>
                <a:ea typeface="Open Sans" panose="020B0606030504020204" pitchFamily="34" charset="0"/>
                <a:cs typeface="Open Sans" panose="020B0606030504020204" pitchFamily="34" charset="0"/>
              </a:rPr>
              <a:t>Schlagzeilen unter der Lupe </a:t>
            </a:r>
          </a:p>
        </p:txBody>
      </p:sp>
      <p:pic>
        <p:nvPicPr>
          <p:cNvPr id="3" name="Grafik 2">
            <a:extLst>
              <a:ext uri="{FF2B5EF4-FFF2-40B4-BE49-F238E27FC236}">
                <a16:creationId xmlns:a16="http://schemas.microsoft.com/office/drawing/2014/main" id="{420A2DE7-5823-3DF6-017C-1CD0DB47B578}"/>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6" name="Grafik 5" descr="Lupe Silhouette">
            <a:extLst>
              <a:ext uri="{FF2B5EF4-FFF2-40B4-BE49-F238E27FC236}">
                <a16:creationId xmlns:a16="http://schemas.microsoft.com/office/drawing/2014/main" id="{812F8733-E2C2-3A02-91DA-464EA0A892F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933045" y="3788228"/>
            <a:ext cx="1264144" cy="1279585"/>
          </a:xfrm>
          <a:prstGeom prst="rect">
            <a:avLst/>
          </a:prstGeom>
        </p:spPr>
      </p:pic>
      <p:pic>
        <p:nvPicPr>
          <p:cNvPr id="11" name="Grafik 10" descr="Zeitung Silhouette">
            <a:extLst>
              <a:ext uri="{FF2B5EF4-FFF2-40B4-BE49-F238E27FC236}">
                <a16:creationId xmlns:a16="http://schemas.microsoft.com/office/drawing/2014/main" id="{E7172009-1ED6-2B72-3483-853AF42E22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1601042"/>
            <a:ext cx="1442190" cy="1442190"/>
          </a:xfrm>
          <a:prstGeom prst="rect">
            <a:avLst/>
          </a:prstGeom>
        </p:spPr>
      </p:pic>
    </p:spTree>
    <p:extLst>
      <p:ext uri="{BB962C8B-B14F-4D97-AF65-F5344CB8AC3E}">
        <p14:creationId xmlns:p14="http://schemas.microsoft.com/office/powerpoint/2010/main" val="2363764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7044D-E2AC-5415-7930-689F4CF0B06D}"/>
            </a:ext>
          </a:extLst>
        </p:cNvPr>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1A4003BB-A802-A03E-4849-DF3BA0D9DDE5}"/>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F4E4B9FB-60DF-3BEC-F64B-1556B9E55629}"/>
              </a:ext>
            </a:extLst>
          </p:cNvPr>
          <p:cNvPicPr>
            <a:picLocks noChangeAspect="1"/>
          </p:cNvPicPr>
          <p:nvPr/>
        </p:nvPicPr>
        <p:blipFill>
          <a:blip r:embed="rId4"/>
          <a:stretch>
            <a:fillRect/>
          </a:stretch>
        </p:blipFill>
        <p:spPr>
          <a:xfrm>
            <a:off x="9807191" y="6359508"/>
            <a:ext cx="2384808" cy="498492"/>
          </a:xfrm>
          <a:prstGeom prst="rect">
            <a:avLst/>
          </a:prstGeom>
        </p:spPr>
      </p:pic>
      <p:pic>
        <p:nvPicPr>
          <p:cNvPr id="3" name="Grafik 2">
            <a:extLst>
              <a:ext uri="{FF2B5EF4-FFF2-40B4-BE49-F238E27FC236}">
                <a16:creationId xmlns:a16="http://schemas.microsoft.com/office/drawing/2014/main" id="{C5017BA4-2930-A914-30EB-FEF6C6E35DE8}"/>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4" name="Textfeld 3">
            <a:extLst>
              <a:ext uri="{FF2B5EF4-FFF2-40B4-BE49-F238E27FC236}">
                <a16:creationId xmlns:a16="http://schemas.microsoft.com/office/drawing/2014/main" id="{27E77991-97CE-5476-B7EB-0B514F1CC4A6}"/>
              </a:ext>
            </a:extLst>
          </p:cNvPr>
          <p:cNvSpPr txBox="1"/>
          <p:nvPr/>
        </p:nvSpPr>
        <p:spPr>
          <a:xfrm>
            <a:off x="1607574" y="1873045"/>
            <a:ext cx="184731" cy="369332"/>
          </a:xfrm>
          <a:prstGeom prst="rect">
            <a:avLst/>
          </a:prstGeom>
          <a:noFill/>
        </p:spPr>
        <p:txBody>
          <a:bodyPr wrap="none" rtlCol="0">
            <a:spAutoFit/>
          </a:bodyPr>
          <a:lstStyle/>
          <a:p>
            <a:endParaRPr lang="de-DE" dirty="0"/>
          </a:p>
        </p:txBody>
      </p:sp>
      <p:sp>
        <p:nvSpPr>
          <p:cNvPr id="6" name="Titel 5">
            <a:extLst>
              <a:ext uri="{FF2B5EF4-FFF2-40B4-BE49-F238E27FC236}">
                <a16:creationId xmlns:a16="http://schemas.microsoft.com/office/drawing/2014/main" id="{72118DEF-DAD2-C486-C0FB-00A3B5D711A9}"/>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Schlagzeilen unter der Lupe</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Inhaltsplatzhalter 8">
            <a:extLst>
              <a:ext uri="{FF2B5EF4-FFF2-40B4-BE49-F238E27FC236}">
                <a16:creationId xmlns:a16="http://schemas.microsoft.com/office/drawing/2014/main" id="{58009AB3-AB60-48DA-3255-906B4073BFD6}"/>
              </a:ext>
            </a:extLst>
          </p:cNvPr>
          <p:cNvSpPr>
            <a:spLocks noGrp="1"/>
          </p:cNvSpPr>
          <p:nvPr>
            <p:ph idx="1"/>
          </p:nvPr>
        </p:nvSpPr>
        <p:spPr>
          <a:xfrm>
            <a:off x="838200" y="1470777"/>
            <a:ext cx="10515600" cy="4351338"/>
          </a:xfrm>
        </p:spPr>
        <p:txBody>
          <a:bodyPr>
            <a:normAutofit/>
          </a:bodyPr>
          <a:lstStyle/>
          <a:p>
            <a:pPr algn="l">
              <a:lnSpc>
                <a:spcPct val="170000"/>
              </a:lnSpc>
              <a:buNone/>
            </a:pP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Besprecht die</a:t>
            </a:r>
            <a:r>
              <a:rPr lang="de-DE"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Schlagzeilen</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anhand dieser Fragen:</a:t>
            </a:r>
          </a:p>
          <a:p>
            <a:pPr algn="l">
              <a:lnSpc>
                <a:spcPct val="170000"/>
              </a:lnSpc>
              <a:buFont typeface="+mj-lt"/>
              <a:buAutoNum type="arabicPeriod"/>
            </a:pPr>
            <a:r>
              <a:rPr lang="de-DE"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Thema &amp; Akteur</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b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Um welches politische Thema geht es? Wer spricht und an wen richtet sich die Aussage?</a:t>
            </a:r>
          </a:p>
          <a:p>
            <a:pPr algn="l">
              <a:lnSpc>
                <a:spcPct val="170000"/>
              </a:lnSpc>
              <a:buFont typeface="+mj-lt"/>
              <a:buAutoNum type="arabicPeriod"/>
            </a:pPr>
            <a:r>
              <a:rPr lang="de-DE"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Sprache</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b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Welche </a:t>
            </a:r>
            <a:r>
              <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auffälligen Wörter werden genutzt? </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Gibt es Wertungen oder Meinungen?</a:t>
            </a:r>
          </a:p>
          <a:p>
            <a:pPr algn="l">
              <a:lnSpc>
                <a:spcPct val="170000"/>
              </a:lnSpc>
              <a:buFont typeface="+mj-lt"/>
              <a:buAutoNum type="arabicPeriod"/>
            </a:pPr>
            <a:r>
              <a:rPr lang="de-DE"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Narrativ &amp; Taktik</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b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Was ist die grundlegende Botschaft, die vermittelt wird? </a:t>
            </a:r>
            <a:r>
              <a:rPr lang="de-D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Auf welche Weise</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wird die Botschaft vermittelt?</a:t>
            </a:r>
          </a:p>
          <a:p>
            <a:pPr algn="l">
              <a:lnSpc>
                <a:spcPct val="170000"/>
              </a:lnSpc>
              <a:buFont typeface="+mj-lt"/>
              <a:buAutoNum type="arabicPeriod"/>
            </a:pPr>
            <a:r>
              <a:rPr lang="de-DE"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Wirkung</a:t>
            </a: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b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wirkt die Schlagzeile auf dich, bevor und nachdem du das dazugehörige Factsheet gelesen hast?</a:t>
            </a:r>
          </a:p>
        </p:txBody>
      </p:sp>
    </p:spTree>
    <p:extLst>
      <p:ext uri="{BB962C8B-B14F-4D97-AF65-F5344CB8AC3E}">
        <p14:creationId xmlns:p14="http://schemas.microsoft.com/office/powerpoint/2010/main" val="163409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F2F15BBF-6D65-3BB4-A3C9-FCB379B3FE56}"/>
              </a:ext>
            </a:extLst>
          </p:cNvPr>
          <p:cNvPicPr>
            <a:picLocks noGrp="1" noChangeAspect="1"/>
          </p:cNvPicPr>
          <p:nvPr>
            <p:ph idx="1"/>
          </p:nvPr>
        </p:nvPicPr>
        <p:blipFill>
          <a:blip r:embed="rId2"/>
          <a:stretch>
            <a:fillRect/>
          </a:stretch>
        </p:blipFill>
        <p:spPr>
          <a:xfrm>
            <a:off x="1242689" y="-1193"/>
            <a:ext cx="9706621" cy="6859193"/>
          </a:xfrm>
        </p:spPr>
      </p:pic>
    </p:spTree>
    <p:extLst>
      <p:ext uri="{BB962C8B-B14F-4D97-AF65-F5344CB8AC3E}">
        <p14:creationId xmlns:p14="http://schemas.microsoft.com/office/powerpoint/2010/main" val="55773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5911-ECAC-47EF-8B2C-BC3530D3F66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BC3351-F145-074A-66AF-30263F38A4E3}"/>
              </a:ext>
            </a:extLst>
          </p:cNvPr>
          <p:cNvSpPr>
            <a:spLocks noGrp="1"/>
          </p:cNvSpPr>
          <p:nvPr>
            <p:ph idx="1"/>
          </p:nvPr>
        </p:nvSpPr>
        <p:spPr/>
        <p:txBody>
          <a:bodyPr>
            <a:normAutofit/>
          </a:bodyPr>
          <a:lstStyle/>
          <a:p>
            <a:pPr marL="0" indent="0">
              <a:buNone/>
            </a:pPr>
            <a:r>
              <a:rPr lang="de-FR" dirty="0">
                <a:latin typeface=""/>
                <a:ea typeface="Open Sans" panose="020B0606030504020204" pitchFamily="34" charset="0"/>
                <a:cs typeface="Open Sans" panose="020B0606030504020204" pitchFamily="34" charset="0"/>
              </a:rPr>
              <a:t>Bereitet eine </a:t>
            </a:r>
            <a:r>
              <a:rPr lang="de-FR" b="1" dirty="0">
                <a:latin typeface=""/>
                <a:ea typeface="Open Sans" panose="020B0606030504020204" pitchFamily="34" charset="0"/>
                <a:cs typeface="Open Sans" panose="020B0606030504020204" pitchFamily="34" charset="0"/>
              </a:rPr>
              <a:t>Vorstellung</a:t>
            </a:r>
            <a:r>
              <a:rPr lang="de-FR" dirty="0">
                <a:latin typeface=""/>
                <a:ea typeface="Open Sans" panose="020B0606030504020204" pitchFamily="34" charset="0"/>
                <a:cs typeface="Open Sans" panose="020B0606030504020204" pitchFamily="34" charset="0"/>
              </a:rPr>
              <a:t> eures Themas vor. </a:t>
            </a:r>
          </a:p>
          <a:p>
            <a:pPr marL="0" indent="0">
              <a:buNone/>
            </a:pPr>
            <a:endParaRPr lang="de-FR" dirty="0">
              <a:latin typeface=""/>
              <a:ea typeface="Open Sans" panose="020B0606030504020204" pitchFamily="34" charset="0"/>
              <a:cs typeface="Open Sans" panose="020B0606030504020204" pitchFamily="34" charset="0"/>
            </a:endParaRPr>
          </a:p>
          <a:p>
            <a:pPr marL="514350" indent="-514350">
              <a:buAutoNum type="arabicParenR"/>
            </a:pPr>
            <a:r>
              <a:rPr lang="de-FR" sz="2400" dirty="0">
                <a:solidFill>
                  <a:srgbClr val="EEAD93"/>
                </a:solidFill>
                <a:latin typeface=""/>
                <a:ea typeface="Open Sans" panose="020B0606030504020204" pitchFamily="34" charset="0"/>
                <a:cs typeface="Open Sans" panose="020B0606030504020204" pitchFamily="34" charset="0"/>
              </a:rPr>
              <a:t>Präsentation eurer Schlagzeilen</a:t>
            </a:r>
            <a:br>
              <a:rPr lang="de-FR" sz="3200" dirty="0">
                <a:latin typeface=""/>
                <a:ea typeface="Open Sans" panose="020B0606030504020204" pitchFamily="34" charset="0"/>
                <a:cs typeface="Open Sans" panose="020B0606030504020204" pitchFamily="34" charset="0"/>
              </a:rPr>
            </a:br>
            <a:r>
              <a:rPr lang="de-FR" sz="2000" dirty="0">
                <a:latin typeface=""/>
                <a:ea typeface="Open Sans" panose="020B0606030504020204" pitchFamily="34" charset="0"/>
                <a:cs typeface="Open Sans" panose="020B0606030504020204" pitchFamily="34" charset="0"/>
              </a:rPr>
              <a:t>- Um welches Thema geht es? </a:t>
            </a:r>
            <a:br>
              <a:rPr lang="de-FR" sz="2000" dirty="0">
                <a:latin typeface=""/>
                <a:ea typeface="Open Sans" panose="020B0606030504020204" pitchFamily="34" charset="0"/>
                <a:cs typeface="Open Sans" panose="020B0606030504020204" pitchFamily="34" charset="0"/>
              </a:rPr>
            </a:br>
            <a:r>
              <a:rPr lang="de-FR" sz="2000" dirty="0">
                <a:latin typeface=""/>
                <a:ea typeface="Open Sans" panose="020B0606030504020204" pitchFamily="34" charset="0"/>
                <a:cs typeface="Open Sans" panose="020B0606030504020204" pitchFamily="34" charset="0"/>
              </a:rPr>
              <a:t>- Was sind die Kernaussagen der Schlagzeilen?</a:t>
            </a:r>
            <a:br>
              <a:rPr lang="de-FR" sz="2000" dirty="0">
                <a:latin typeface=""/>
                <a:ea typeface="Open Sans" panose="020B0606030504020204" pitchFamily="34" charset="0"/>
                <a:cs typeface="Open Sans" panose="020B0606030504020204" pitchFamily="34" charset="0"/>
              </a:rPr>
            </a:br>
            <a:r>
              <a:rPr lang="de-FR" sz="2000" dirty="0">
                <a:latin typeface=""/>
                <a:ea typeface="Open Sans" panose="020B0606030504020204" pitchFamily="34" charset="0"/>
                <a:cs typeface="Open Sans" panose="020B0606030504020204" pitchFamily="34" charset="0"/>
              </a:rPr>
              <a:t>- Welche Narrative werden verwendet?</a:t>
            </a:r>
            <a:br>
              <a:rPr lang="de-FR" sz="2000" dirty="0">
                <a:latin typeface=""/>
                <a:ea typeface="Open Sans" panose="020B0606030504020204" pitchFamily="34" charset="0"/>
                <a:cs typeface="Open Sans" panose="020B0606030504020204" pitchFamily="34" charset="0"/>
              </a:rPr>
            </a:br>
            <a:endParaRPr lang="de-FR" sz="2000" dirty="0">
              <a:latin typeface=""/>
              <a:ea typeface="Open Sans" panose="020B0606030504020204" pitchFamily="34" charset="0"/>
              <a:cs typeface="Open Sans" panose="020B0606030504020204" pitchFamily="34" charset="0"/>
            </a:endParaRPr>
          </a:p>
          <a:p>
            <a:pPr marL="514350" indent="-514350">
              <a:buAutoNum type="arabicParenR"/>
            </a:pPr>
            <a:r>
              <a:rPr lang="de-FR" sz="2400" dirty="0">
                <a:solidFill>
                  <a:srgbClr val="EEAD93"/>
                </a:solidFill>
                <a:latin typeface=""/>
                <a:ea typeface="Open Sans" panose="020B0606030504020204" pitchFamily="34" charset="0"/>
                <a:cs typeface="Open Sans" panose="020B0606030504020204" pitchFamily="34" charset="0"/>
              </a:rPr>
              <a:t>Relevante Fakten zum Thema </a:t>
            </a:r>
          </a:p>
          <a:p>
            <a:pPr lvl="1">
              <a:buFontTx/>
              <a:buChar char="-"/>
            </a:pPr>
            <a:r>
              <a:rPr lang="de-FR" sz="2000" dirty="0">
                <a:latin typeface=""/>
                <a:ea typeface="Open Sans" panose="020B0606030504020204" pitchFamily="34" charset="0"/>
                <a:cs typeface="Open Sans" panose="020B0606030504020204" pitchFamily="34" charset="0"/>
              </a:rPr>
              <a:t>Welche Fakten sollten eure Mitschüler*innen grundsätzlich zu eurem Thema kennen, damit sie die öffentlichen Diskussionen besser verstehen und einordnen können?</a:t>
            </a:r>
          </a:p>
        </p:txBody>
      </p:sp>
      <p:sp>
        <p:nvSpPr>
          <p:cNvPr id="6" name="Titel 5">
            <a:extLst>
              <a:ext uri="{FF2B5EF4-FFF2-40B4-BE49-F238E27FC236}">
                <a16:creationId xmlns:a16="http://schemas.microsoft.com/office/drawing/2014/main" id="{599802B4-61D2-1683-1D11-AAEFC4FFCAFF}"/>
              </a:ext>
            </a:extLst>
          </p:cNvPr>
          <p:cNvSpPr>
            <a:spLocks noGrp="1"/>
          </p:cNvSpPr>
          <p:nvPr>
            <p:ph type="title"/>
          </p:nvPr>
        </p:nvSpPr>
        <p:spPr>
          <a:xfrm>
            <a:off x="838200" y="365125"/>
            <a:ext cx="10515600" cy="1325563"/>
          </a:xfrm>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Schlagzeilen unter der Lupe</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 6" descr="Ein Bild, das Text enthält.&#10;&#10;Automatisch generierte Beschreibung">
            <a:extLst>
              <a:ext uri="{FF2B5EF4-FFF2-40B4-BE49-F238E27FC236}">
                <a16:creationId xmlns:a16="http://schemas.microsoft.com/office/drawing/2014/main" id="{939AC1D1-4F6F-4EAE-0B26-4C4B91B9D6AB}"/>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4936466D-A0EB-0A40-B6B8-92E53213F959}"/>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9" name="Grafik 8">
            <a:extLst>
              <a:ext uri="{FF2B5EF4-FFF2-40B4-BE49-F238E27FC236}">
                <a16:creationId xmlns:a16="http://schemas.microsoft.com/office/drawing/2014/main" id="{3C405AD0-C7F2-EEB0-346B-5938D2CB9E75}"/>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377522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2A879-DBCC-394B-8764-0468A8A305AE}"/>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Pause</a:t>
            </a:r>
          </a:p>
        </p:txBody>
      </p:sp>
      <p:sp>
        <p:nvSpPr>
          <p:cNvPr id="3" name="Inhaltsplatzhalter 2">
            <a:extLst>
              <a:ext uri="{FF2B5EF4-FFF2-40B4-BE49-F238E27FC236}">
                <a16:creationId xmlns:a16="http://schemas.microsoft.com/office/drawing/2014/main" id="{6E444DB9-B889-CC4F-A8EE-18FB1A9B2504}"/>
              </a:ext>
            </a:extLst>
          </p:cNvPr>
          <p:cNvSpPr>
            <a:spLocks noGrp="1"/>
          </p:cNvSpPr>
          <p:nvPr>
            <p:ph idx="1"/>
          </p:nvPr>
        </p:nvSpPr>
        <p:spPr/>
        <p:txBody>
          <a:bodyPr/>
          <a:lstStyle/>
          <a:p>
            <a:endParaRPr lang="de-DE" dirty="0"/>
          </a:p>
          <a:p>
            <a:endParaRPr lang="de-DE" dirty="0"/>
          </a:p>
          <a:p>
            <a:pPr marL="0" indent="0">
              <a:buNone/>
            </a:pPr>
            <a:r>
              <a:rPr lang="de-DE" dirty="0"/>
              <a:t>			</a:t>
            </a:r>
          </a:p>
        </p:txBody>
      </p:sp>
      <p:pic>
        <p:nvPicPr>
          <p:cNvPr id="6" name="Inhaltsplatzhalter 7" descr="Obstschüssel">
            <a:extLst>
              <a:ext uri="{FF2B5EF4-FFF2-40B4-BE49-F238E27FC236}">
                <a16:creationId xmlns:a16="http://schemas.microsoft.com/office/drawing/2014/main" id="{491A33CF-EEE4-2397-EFD1-9B3D8BED28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31546" y="1933553"/>
            <a:ext cx="2777364" cy="2777364"/>
          </a:xfrm>
          <a:prstGeom prst="rect">
            <a:avLst/>
          </a:prstGeom>
        </p:spPr>
      </p:pic>
      <p:pic>
        <p:nvPicPr>
          <p:cNvPr id="7" name="Grafik 6" descr="Kaffee">
            <a:extLst>
              <a:ext uri="{FF2B5EF4-FFF2-40B4-BE49-F238E27FC236}">
                <a16:creationId xmlns:a16="http://schemas.microsoft.com/office/drawing/2014/main" id="{8E8C06D8-D305-0959-1D5D-8BE2C21DAD7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28321" y="1588272"/>
            <a:ext cx="3312017" cy="331201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807A3ADA-8544-309E-E2AD-723A061D9684}"/>
              </a:ext>
            </a:extLst>
          </p:cNvPr>
          <p:cNvPicPr>
            <a:picLocks noChangeAspect="1"/>
          </p:cNvPicPr>
          <p:nvPr/>
        </p:nvPicPr>
        <p:blipFill>
          <a:blip r:embed="rId5"/>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245D8790-A141-CBC1-FB2C-57E5826D6D2F}"/>
              </a:ext>
            </a:extLst>
          </p:cNvPr>
          <p:cNvPicPr>
            <a:picLocks noChangeAspect="1"/>
          </p:cNvPicPr>
          <p:nvPr/>
        </p:nvPicPr>
        <p:blipFill>
          <a:blip r:embed="rId6"/>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8B463312-62B3-17D4-A0D8-6E955ED18B08}"/>
              </a:ext>
            </a:extLst>
          </p:cNvPr>
          <p:cNvPicPr>
            <a:picLocks noChangeAspect="1"/>
          </p:cNvPicPr>
          <p:nvPr/>
        </p:nvPicPr>
        <p:blipFill>
          <a:blip r:embed="rId7"/>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421641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05088-CCBD-0C0C-7DD2-0A81610E8150}"/>
            </a:ext>
          </a:extLst>
        </p:cNvPr>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49AA7880-B2EB-6D27-0C63-5211740945B1}"/>
              </a:ext>
            </a:extLst>
          </p:cNvPr>
          <p:cNvPicPr>
            <a:picLocks noGrp="1" noChangeAspect="1"/>
          </p:cNvPicPr>
          <p:nvPr>
            <p:ph idx="1"/>
          </p:nvPr>
        </p:nvPicPr>
        <p:blipFill>
          <a:blip r:embed="rId3"/>
          <a:stretch>
            <a:fillRect/>
          </a:stretch>
        </p:blipFill>
        <p:spPr>
          <a:xfrm>
            <a:off x="1242689" y="0"/>
            <a:ext cx="9706621" cy="6859193"/>
          </a:xfrm>
        </p:spPr>
      </p:pic>
    </p:spTree>
    <p:extLst>
      <p:ext uri="{BB962C8B-B14F-4D97-AF65-F5344CB8AC3E}">
        <p14:creationId xmlns:p14="http://schemas.microsoft.com/office/powerpoint/2010/main" val="10901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3F84-4B50-9B33-F99A-F1B6212082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13E0D9-AF1F-1244-D8A9-B8C5C3F4FDCC}"/>
              </a:ext>
            </a:extLst>
          </p:cNvPr>
          <p:cNvSpPr>
            <a:spLocks noGrp="1"/>
          </p:cNvSpPr>
          <p:nvPr>
            <p:ph type="title"/>
          </p:nvPr>
        </p:nvSpPr>
        <p:spPr/>
        <p:txBody>
          <a:bodyPr/>
          <a:lstStyle/>
          <a:p>
            <a:endParaRPr lang="de-FR"/>
          </a:p>
        </p:txBody>
      </p:sp>
      <p:pic>
        <p:nvPicPr>
          <p:cNvPr id="8" name="Inhaltsplatzhalter 7">
            <a:extLst>
              <a:ext uri="{FF2B5EF4-FFF2-40B4-BE49-F238E27FC236}">
                <a16:creationId xmlns:a16="http://schemas.microsoft.com/office/drawing/2014/main" id="{A542C1BA-8FCD-D396-DC49-9DFFA1738520}"/>
              </a:ext>
            </a:extLst>
          </p:cNvPr>
          <p:cNvPicPr>
            <a:picLocks noGrp="1" noChangeAspect="1"/>
          </p:cNvPicPr>
          <p:nvPr>
            <p:ph idx="1"/>
          </p:nvPr>
        </p:nvPicPr>
        <p:blipFill>
          <a:blip r:embed="rId2"/>
          <a:stretch>
            <a:fillRect/>
          </a:stretch>
        </p:blipFill>
        <p:spPr>
          <a:xfrm>
            <a:off x="643763" y="909686"/>
            <a:ext cx="10093107" cy="4634190"/>
          </a:xfrm>
          <a:ln>
            <a:solidFill>
              <a:srgbClr val="F5ADA8"/>
            </a:solidFill>
          </a:ln>
        </p:spPr>
      </p:pic>
      <p:pic>
        <p:nvPicPr>
          <p:cNvPr id="4" name="Grafik 3" descr="Ein Bild, das Text enthält.&#10;&#10;Automatisch generierte Beschreibung">
            <a:extLst>
              <a:ext uri="{FF2B5EF4-FFF2-40B4-BE49-F238E27FC236}">
                <a16:creationId xmlns:a16="http://schemas.microsoft.com/office/drawing/2014/main" id="{F8E6F488-1F1F-5DB5-F531-1B2CF25E6261}"/>
              </a:ext>
            </a:extLst>
          </p:cNvPr>
          <p:cNvPicPr>
            <a:picLocks noChangeAspect="1"/>
          </p:cNvPicPr>
          <p:nvPr/>
        </p:nvPicPr>
        <p:blipFill>
          <a:blip r:embed="rId3"/>
          <a:stretch>
            <a:fillRect/>
          </a:stretch>
        </p:blipFill>
        <p:spPr>
          <a:xfrm>
            <a:off x="0" y="5808535"/>
            <a:ext cx="2123048" cy="1069446"/>
          </a:xfrm>
          <a:prstGeom prst="rect">
            <a:avLst/>
          </a:prstGeom>
        </p:spPr>
      </p:pic>
      <p:pic>
        <p:nvPicPr>
          <p:cNvPr id="5" name="Grafik 4">
            <a:extLst>
              <a:ext uri="{FF2B5EF4-FFF2-40B4-BE49-F238E27FC236}">
                <a16:creationId xmlns:a16="http://schemas.microsoft.com/office/drawing/2014/main" id="{CB0A7BD4-30DE-4F40-F01C-45AAF88FC69C}"/>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6" name="Grafik 5">
            <a:extLst>
              <a:ext uri="{FF2B5EF4-FFF2-40B4-BE49-F238E27FC236}">
                <a16:creationId xmlns:a16="http://schemas.microsoft.com/office/drawing/2014/main" id="{5B1F2A36-3527-77CB-BB64-9713EE0C526E}"/>
              </a:ext>
            </a:extLst>
          </p:cNvPr>
          <p:cNvPicPr>
            <a:picLocks noChangeAspect="1"/>
          </p:cNvPicPr>
          <p:nvPr/>
        </p:nvPicPr>
        <p:blipFill>
          <a:blip r:embed="rId5"/>
          <a:stretch>
            <a:fillRect/>
          </a:stretch>
        </p:blipFill>
        <p:spPr>
          <a:xfrm>
            <a:off x="10736870" y="-29100"/>
            <a:ext cx="1455129" cy="1455129"/>
          </a:xfrm>
          <a:prstGeom prst="rect">
            <a:avLst/>
          </a:prstGeom>
        </p:spPr>
      </p:pic>
    </p:spTree>
    <p:extLst>
      <p:ext uri="{BB962C8B-B14F-4D97-AF65-F5344CB8AC3E}">
        <p14:creationId xmlns:p14="http://schemas.microsoft.com/office/powerpoint/2010/main" val="45190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A6DB-5567-BD45-8C06-DBB3BC20FECB}"/>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EUROSOC#DIGITAL </a:t>
            </a:r>
          </a:p>
        </p:txBody>
      </p:sp>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838200" y="1705679"/>
            <a:ext cx="10515600" cy="4351338"/>
          </a:xfrm>
        </p:spPr>
        <p:txBody>
          <a:bodyPr>
            <a:norm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Gemeinnützige GmbH aus Berlin</a:t>
            </a:r>
          </a:p>
          <a:p>
            <a:r>
              <a:rPr lang="de-DE" sz="2400" dirty="0">
                <a:latin typeface="Open Sans" panose="020B0606030504020204" pitchFamily="34" charset="0"/>
                <a:ea typeface="Open Sans" panose="020B0606030504020204" pitchFamily="34" charset="0"/>
                <a:cs typeface="Open Sans" panose="020B0606030504020204" pitchFamily="34" charset="0"/>
              </a:rPr>
              <a:t>Themen: Europäische Union, Demokratie und Beteiligung, Medienkompetenz</a:t>
            </a:r>
          </a:p>
          <a:p>
            <a:r>
              <a:rPr lang="de-DE" sz="2400" dirty="0">
                <a:latin typeface="Open Sans" panose="020B0606030504020204" pitchFamily="34" charset="0"/>
                <a:ea typeface="Open Sans" panose="020B0606030504020204" pitchFamily="34" charset="0"/>
                <a:cs typeface="Open Sans" panose="020B0606030504020204" pitchFamily="34" charset="0"/>
              </a:rPr>
              <a:t>Durchführung von Projekttagen zur europapolitischen Bildung und Entwicklung von Lehrmaterialien</a:t>
            </a:r>
          </a:p>
          <a:p>
            <a:endParaRPr lang="de-DE" sz="2400" dirty="0"/>
          </a:p>
        </p:txBody>
      </p:sp>
      <p:pic>
        <p:nvPicPr>
          <p:cNvPr id="7" name="Grafik 6">
            <a:extLst>
              <a:ext uri="{FF2B5EF4-FFF2-40B4-BE49-F238E27FC236}">
                <a16:creationId xmlns:a16="http://schemas.microsoft.com/office/drawing/2014/main" id="{B99E15BA-3EDB-798D-5753-3431C7983247}"/>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8" name="Grafik 7">
            <a:extLst>
              <a:ext uri="{FF2B5EF4-FFF2-40B4-BE49-F238E27FC236}">
                <a16:creationId xmlns:a16="http://schemas.microsoft.com/office/drawing/2014/main" id="{801721C5-E80F-E244-B866-CA38CCFBF284}"/>
              </a:ext>
            </a:extLst>
          </p:cNvPr>
          <p:cNvPicPr>
            <a:picLocks noChangeAspect="1"/>
          </p:cNvPicPr>
          <p:nvPr/>
        </p:nvPicPr>
        <p:blipFill>
          <a:blip r:embed="rId4"/>
          <a:stretch>
            <a:fillRect/>
          </a:stretch>
        </p:blipFill>
        <p:spPr>
          <a:xfrm>
            <a:off x="3997235" y="3881348"/>
            <a:ext cx="3736374" cy="1882128"/>
          </a:xfrm>
          <a:prstGeom prst="rect">
            <a:avLst/>
          </a:prstGeom>
        </p:spPr>
      </p:pic>
      <p:pic>
        <p:nvPicPr>
          <p:cNvPr id="4" name="Grafik 3">
            <a:extLst>
              <a:ext uri="{FF2B5EF4-FFF2-40B4-BE49-F238E27FC236}">
                <a16:creationId xmlns:a16="http://schemas.microsoft.com/office/drawing/2014/main" id="{69AEF209-EB10-4FEC-7B42-DB782A9EDF51}"/>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44147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AAEA-E25B-097D-7A1D-AB1177125D9B}"/>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956EB179-40E4-91E8-57FA-7853E81E56C0}"/>
              </a:ext>
            </a:extLst>
          </p:cNvPr>
          <p:cNvPicPr>
            <a:picLocks noChangeAspect="1"/>
          </p:cNvPicPr>
          <p:nvPr/>
        </p:nvPicPr>
        <p:blipFill>
          <a:blip r:embed="rId3"/>
          <a:stretch>
            <a:fillRect/>
          </a:stretch>
        </p:blipFill>
        <p:spPr>
          <a:xfrm>
            <a:off x="1238190" y="164386"/>
            <a:ext cx="9715619" cy="6865550"/>
          </a:xfrm>
          <a:prstGeom prst="rect">
            <a:avLst/>
          </a:prstGeom>
        </p:spPr>
      </p:pic>
    </p:spTree>
    <p:extLst>
      <p:ext uri="{BB962C8B-B14F-4D97-AF65-F5344CB8AC3E}">
        <p14:creationId xmlns:p14="http://schemas.microsoft.com/office/powerpoint/2010/main" val="247141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6E49A-457C-2787-FE24-3C47ABE7007F}"/>
            </a:ext>
          </a:extLst>
        </p:cNvPr>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DB62F2C4-F96D-8BD5-DFA8-0328320CF332}"/>
              </a:ext>
            </a:extLst>
          </p:cNvPr>
          <p:cNvPicPr>
            <a:picLocks noGrp="1" noChangeAspect="1"/>
          </p:cNvPicPr>
          <p:nvPr>
            <p:ph idx="1"/>
          </p:nvPr>
        </p:nvPicPr>
        <p:blipFill>
          <a:blip r:embed="rId3"/>
          <a:stretch>
            <a:fillRect/>
          </a:stretch>
        </p:blipFill>
        <p:spPr>
          <a:xfrm>
            <a:off x="1242689" y="0"/>
            <a:ext cx="9706621" cy="6859193"/>
          </a:xfrm>
        </p:spPr>
      </p:pic>
    </p:spTree>
    <p:extLst>
      <p:ext uri="{BB962C8B-B14F-4D97-AF65-F5344CB8AC3E}">
        <p14:creationId xmlns:p14="http://schemas.microsoft.com/office/powerpoint/2010/main" val="2386363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94A9-D84D-2E95-3C12-5EE0704604CB}"/>
            </a:ext>
          </a:extLst>
        </p:cNvPr>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ABE02A22-2028-8082-D3C3-6B17FBBE0DF3}"/>
              </a:ext>
            </a:extLst>
          </p:cNvPr>
          <p:cNvPicPr>
            <a:picLocks noGrp="1" noChangeAspect="1"/>
          </p:cNvPicPr>
          <p:nvPr>
            <p:ph idx="1"/>
          </p:nvPr>
        </p:nvPicPr>
        <p:blipFill>
          <a:blip r:embed="rId3"/>
          <a:stretch>
            <a:fillRect/>
          </a:stretch>
        </p:blipFill>
        <p:spPr>
          <a:xfrm>
            <a:off x="1243533" y="0"/>
            <a:ext cx="9704933" cy="6858000"/>
          </a:xfrm>
        </p:spPr>
      </p:pic>
    </p:spTree>
    <p:extLst>
      <p:ext uri="{BB962C8B-B14F-4D97-AF65-F5344CB8AC3E}">
        <p14:creationId xmlns:p14="http://schemas.microsoft.com/office/powerpoint/2010/main" val="2855434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F5FB-8A37-F0A4-E4F6-C1BF7EA3AC23}"/>
            </a:ext>
          </a:extLst>
        </p:cNvPr>
        <p:cNvGrpSpPr/>
        <p:nvPr/>
      </p:nvGrpSpPr>
      <p:grpSpPr>
        <a:xfrm>
          <a:off x="0" y="0"/>
          <a:ext cx="0" cy="0"/>
          <a:chOff x="0" y="0"/>
          <a:chExt cx="0" cy="0"/>
        </a:xfrm>
      </p:grpSpPr>
      <p:pic>
        <p:nvPicPr>
          <p:cNvPr id="7" name="Grafik 6" descr="Ein Bild, das Text enthält.&#10;&#10;Automatisch generierte Beschreibung">
            <a:extLst>
              <a:ext uri="{FF2B5EF4-FFF2-40B4-BE49-F238E27FC236}">
                <a16:creationId xmlns:a16="http://schemas.microsoft.com/office/drawing/2014/main" id="{ABCB60D2-A66D-F388-186A-91A7498C6234}"/>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A76DD18D-F674-C6CA-8A5B-F1902BA5CC21}"/>
              </a:ext>
            </a:extLst>
          </p:cNvPr>
          <p:cNvPicPr>
            <a:picLocks noChangeAspect="1"/>
          </p:cNvPicPr>
          <p:nvPr/>
        </p:nvPicPr>
        <p:blipFill>
          <a:blip r:embed="rId4"/>
          <a:stretch>
            <a:fillRect/>
          </a:stretch>
        </p:blipFill>
        <p:spPr>
          <a:xfrm>
            <a:off x="9807191" y="6359508"/>
            <a:ext cx="2384808" cy="498492"/>
          </a:xfrm>
          <a:prstGeom prst="rect">
            <a:avLst/>
          </a:prstGeom>
        </p:spPr>
      </p:pic>
      <p:sp>
        <p:nvSpPr>
          <p:cNvPr id="5" name="Inhaltsplatzhalter 4">
            <a:extLst>
              <a:ext uri="{FF2B5EF4-FFF2-40B4-BE49-F238E27FC236}">
                <a16:creationId xmlns:a16="http://schemas.microsoft.com/office/drawing/2014/main" id="{ADFC3703-D902-F820-197C-D3DAFB1E4624}"/>
              </a:ext>
            </a:extLst>
          </p:cNvPr>
          <p:cNvSpPr>
            <a:spLocks noGrp="1"/>
          </p:cNvSpPr>
          <p:nvPr>
            <p:ph idx="1"/>
          </p:nvPr>
        </p:nvSpPr>
        <p:spPr>
          <a:xfrm>
            <a:off x="838199" y="1825625"/>
            <a:ext cx="11264153" cy="4351338"/>
          </a:xfrm>
        </p:spPr>
        <p:txBody>
          <a:bodyPr/>
          <a:lstStyle/>
          <a:p>
            <a:r>
              <a:rPr lang="de-DE" dirty="0">
                <a:latin typeface="Open Sans" panose="020B0606030504020204" pitchFamily="34" charset="0"/>
                <a:ea typeface="Open Sans" panose="020B0606030504020204" pitchFamily="34" charset="0"/>
                <a:cs typeface="Open Sans" panose="020B0606030504020204" pitchFamily="34" charset="0"/>
              </a:rPr>
              <a:t>Was ist euch aufgefallen?</a:t>
            </a:r>
          </a:p>
          <a:p>
            <a:r>
              <a:rPr lang="de-DE" dirty="0">
                <a:latin typeface="Open Sans" panose="020B0606030504020204" pitchFamily="34" charset="0"/>
                <a:ea typeface="Open Sans" panose="020B0606030504020204" pitchFamily="34" charset="0"/>
                <a:cs typeface="Open Sans" panose="020B0606030504020204" pitchFamily="34" charset="0"/>
              </a:rPr>
              <a:t>Was nehmt ihr mit? </a:t>
            </a:r>
          </a:p>
          <a:p>
            <a:r>
              <a:rPr lang="de-DE" dirty="0">
                <a:latin typeface="Open Sans" panose="020B0606030504020204" pitchFamily="34" charset="0"/>
                <a:ea typeface="Open Sans" panose="020B0606030504020204" pitchFamily="34" charset="0"/>
                <a:cs typeface="Open Sans" panose="020B0606030504020204" pitchFamily="34" charset="0"/>
              </a:rPr>
              <a:t>Wozu habt ihr noch Fragen?</a:t>
            </a:r>
          </a:p>
          <a:p>
            <a:pPr marL="0" indent="0">
              <a:buNone/>
            </a:pPr>
            <a:endParaRPr lang="de-DE"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de-DE"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e-DE" dirty="0">
                <a:solidFill>
                  <a:srgbClr val="EEAD93"/>
                </a:solidFill>
                <a:latin typeface="Open Sans" panose="020B0606030504020204" pitchFamily="34" charset="0"/>
                <a:ea typeface="Open Sans" panose="020B0606030504020204" pitchFamily="34" charset="0"/>
                <a:cs typeface="Open Sans" panose="020B0606030504020204" pitchFamily="34" charset="0"/>
              </a:rPr>
              <a:t>Was ist wichtig für den Umgang mit politischer Kommunikation? </a:t>
            </a:r>
          </a:p>
        </p:txBody>
      </p:sp>
      <p:pic>
        <p:nvPicPr>
          <p:cNvPr id="4" name="Grafik 3">
            <a:extLst>
              <a:ext uri="{FF2B5EF4-FFF2-40B4-BE49-F238E27FC236}">
                <a16:creationId xmlns:a16="http://schemas.microsoft.com/office/drawing/2014/main" id="{E763CF03-6153-9DA2-F2C0-92C231FF818D}"/>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9" name="Titel 2">
            <a:extLst>
              <a:ext uri="{FF2B5EF4-FFF2-40B4-BE49-F238E27FC236}">
                <a16:creationId xmlns:a16="http://schemas.microsoft.com/office/drawing/2014/main" id="{ABA04A7A-F527-00EB-04A0-555A20E3ABF2}"/>
              </a:ext>
            </a:extLst>
          </p:cNvPr>
          <p:cNvSpPr>
            <a:spLocks noGrp="1"/>
          </p:cNvSpPr>
          <p:nvPr>
            <p:ph type="title"/>
          </p:nvPr>
        </p:nvSpPr>
        <p:spPr>
          <a:xfrm>
            <a:off x="838200" y="365125"/>
            <a:ext cx="10515600" cy="1325563"/>
          </a:xfrm>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Schlagzeilen unter der Lupe – Vorstellung</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5495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91F61-C516-4EF8-5B1F-7862C21646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057027-5C87-1986-A27C-D17BFA35ECE2}"/>
              </a:ext>
            </a:extLst>
          </p:cNvPr>
          <p:cNvSpPr>
            <a:spLocks noGrp="1"/>
          </p:cNvSpPr>
          <p:nvPr>
            <p:ph type="title"/>
          </p:nvPr>
        </p:nvSpPr>
        <p:spPr/>
        <p:txBody>
          <a:bodyPr>
            <a:noAutofit/>
          </a:bodyPr>
          <a:lstStyle/>
          <a:p>
            <a:r>
              <a:rPr lang="de-DE" b="1" dirty="0">
                <a:latin typeface="Open Sans" panose="020B0606030504020204" pitchFamily="34" charset="0"/>
                <a:ea typeface="Open Sans" panose="020B0606030504020204" pitchFamily="34" charset="0"/>
                <a:cs typeface="Open Sans" panose="020B0606030504020204" pitchFamily="34" charset="0"/>
              </a:rPr>
              <a:t>Fazit zu den Schlagzeilen </a:t>
            </a:r>
            <a:endParaRPr lang="de-DE" b="1" dirty="0">
              <a:highlight>
                <a:srgbClr val="FF00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94D82789-E0F3-9C87-1A8E-FDE965834F7C}"/>
              </a:ext>
            </a:extLst>
          </p:cNvPr>
          <p:cNvSpPr>
            <a:spLocks noGrp="1"/>
          </p:cNvSpPr>
          <p:nvPr>
            <p:ph idx="1"/>
          </p:nvPr>
        </p:nvSpPr>
        <p:spPr/>
        <p:txBody>
          <a:bodyPr>
            <a:normAutofit/>
          </a:bodyPr>
          <a:lstStyle/>
          <a:p>
            <a:pPr algn="l">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 ist wichtig, dass wir verstehen, wie politische Kommunikation funktioniert und was ihr Ziel ist. </a:t>
            </a:r>
            <a:b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b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r>
              <a:rPr lang="de-DE" dirty="0">
                <a:solidFill>
                  <a:srgbClr val="000000"/>
                </a:solidFill>
                <a:latin typeface="Open Sans" panose="020B0606030504020204" pitchFamily="34" charset="0"/>
                <a:ea typeface="Open Sans" panose="020B0606030504020204" pitchFamily="34" charset="0"/>
                <a:cs typeface="Open Sans" panose="020B0606030504020204" pitchFamily="34" charset="0"/>
              </a:rPr>
              <a:t>Politische Kommunikation ist nie neutral. </a:t>
            </a:r>
          </a:p>
        </p:txBody>
      </p:sp>
      <p:pic>
        <p:nvPicPr>
          <p:cNvPr id="7" name="Grafik 6" descr="Ein Bild, das Text enthält.&#10;&#10;Automatisch generierte Beschreibung">
            <a:extLst>
              <a:ext uri="{FF2B5EF4-FFF2-40B4-BE49-F238E27FC236}">
                <a16:creationId xmlns:a16="http://schemas.microsoft.com/office/drawing/2014/main" id="{EEF5A029-E3E5-E99F-DD5B-A475415D0C15}"/>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1EDF3642-391E-A747-3F29-CD95355FBFBA}"/>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705B0C4F-B012-69DE-95F6-DF5B08F24062}"/>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7186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5C0960-AFAD-F638-350D-5DD0727ACC62}"/>
              </a:ext>
            </a:extLst>
          </p:cNvPr>
          <p:cNvSpPr>
            <a:spLocks noGrp="1"/>
          </p:cNvSpPr>
          <p:nvPr>
            <p:ph type="title"/>
          </p:nvPr>
        </p:nvSpPr>
        <p:spPr/>
        <p:txBody>
          <a:bodyPr>
            <a:normAutofit/>
          </a:bodyPr>
          <a:lstStyle/>
          <a:p>
            <a:pPr algn="ctr"/>
            <a:r>
              <a:rPr lang="de-DE" b="1" dirty="0">
                <a:latin typeface="Open Sans" panose="020B0606030504020204" pitchFamily="34" charset="0"/>
                <a:ea typeface="Open Sans" panose="020B0606030504020204" pitchFamily="34" charset="0"/>
                <a:cs typeface="Open Sans" panose="020B0606030504020204" pitchFamily="34" charset="0"/>
              </a:rPr>
              <a:t>Mündigkeit und politische Kommunikation</a:t>
            </a:r>
          </a:p>
        </p:txBody>
      </p:sp>
      <p:pic>
        <p:nvPicPr>
          <p:cNvPr id="9" name="Grafik 8" descr="Ein Bild, das Text enthält.&#10;&#10;Automatisch generierte Beschreibung">
            <a:extLst>
              <a:ext uri="{FF2B5EF4-FFF2-40B4-BE49-F238E27FC236}">
                <a16:creationId xmlns:a16="http://schemas.microsoft.com/office/drawing/2014/main" id="{C0CF6D99-A1D9-6D8E-4591-27DDF192257B}"/>
              </a:ext>
            </a:extLst>
          </p:cNvPr>
          <p:cNvPicPr>
            <a:picLocks noChangeAspect="1"/>
          </p:cNvPicPr>
          <p:nvPr/>
        </p:nvPicPr>
        <p:blipFill>
          <a:blip r:embed="rId3"/>
          <a:stretch>
            <a:fillRect/>
          </a:stretch>
        </p:blipFill>
        <p:spPr>
          <a:xfrm>
            <a:off x="0" y="5808535"/>
            <a:ext cx="2123048" cy="1069446"/>
          </a:xfrm>
          <a:prstGeom prst="rect">
            <a:avLst/>
          </a:prstGeom>
        </p:spPr>
      </p:pic>
      <p:pic>
        <p:nvPicPr>
          <p:cNvPr id="10" name="Grafik 9">
            <a:extLst>
              <a:ext uri="{FF2B5EF4-FFF2-40B4-BE49-F238E27FC236}">
                <a16:creationId xmlns:a16="http://schemas.microsoft.com/office/drawing/2014/main" id="{38F3FBAC-1451-EBBA-3EFA-E58DA796F64E}"/>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3064DCFD-952A-E23A-529B-56DD0EF60A4F}"/>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3728467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E65B-3312-6BEE-C508-F16256B1999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662F071-F6CC-5EC6-B6E2-2EDE7B3D13C9}"/>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Was ist Storytelling?</a:t>
            </a:r>
          </a:p>
        </p:txBody>
      </p:sp>
      <p:sp>
        <p:nvSpPr>
          <p:cNvPr id="6" name="Inhaltsplatzhalter 5">
            <a:extLst>
              <a:ext uri="{FF2B5EF4-FFF2-40B4-BE49-F238E27FC236}">
                <a16:creationId xmlns:a16="http://schemas.microsoft.com/office/drawing/2014/main" id="{550F5EF9-372A-6823-8920-55CE8D22839F}"/>
              </a:ext>
            </a:extLst>
          </p:cNvPr>
          <p:cNvSpPr>
            <a:spLocks noGrp="1"/>
          </p:cNvSpPr>
          <p:nvPr>
            <p:ph sz="half" idx="1"/>
          </p:nvPr>
        </p:nvSpPr>
        <p:spPr/>
        <p:txBody>
          <a:bodyPr/>
          <a:lstStyle/>
          <a:p>
            <a:r>
              <a:rPr lang="de-DE" kern="100"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https://www.youtube.com/watch?v=VTNmLt7QX8E</a:t>
            </a:r>
            <a:endParaRPr lang="de-DE" kern="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11" name="Inhaltsplatzhalter 10">
            <a:extLst>
              <a:ext uri="{FF2B5EF4-FFF2-40B4-BE49-F238E27FC236}">
                <a16:creationId xmlns:a16="http://schemas.microsoft.com/office/drawing/2014/main" id="{3FB80F87-EADA-9C3F-C4D3-9C69B983A0B6}"/>
              </a:ext>
            </a:extLst>
          </p:cNvPr>
          <p:cNvPicPr>
            <a:picLocks noGrp="1" noChangeAspect="1"/>
          </p:cNvPicPr>
          <p:nvPr>
            <p:ph sz="half" idx="2"/>
          </p:nvPr>
        </p:nvPicPr>
        <p:blipFill>
          <a:blip r:embed="rId4"/>
          <a:stretch>
            <a:fillRect/>
          </a:stretch>
        </p:blipFill>
        <p:spPr>
          <a:xfrm>
            <a:off x="6417733" y="1656027"/>
            <a:ext cx="4215853" cy="4215853"/>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32288669-1D6A-0FD9-3D79-0EDF0CED213D}"/>
              </a:ext>
            </a:extLst>
          </p:cNvPr>
          <p:cNvPicPr>
            <a:picLocks noChangeAspect="1"/>
          </p:cNvPicPr>
          <p:nvPr/>
        </p:nvPicPr>
        <p:blipFill>
          <a:blip r:embed="rId5"/>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457E4630-E675-D410-D024-CF475C02B293}"/>
              </a:ext>
            </a:extLst>
          </p:cNvPr>
          <p:cNvPicPr>
            <a:picLocks noChangeAspect="1"/>
          </p:cNvPicPr>
          <p:nvPr/>
        </p:nvPicPr>
        <p:blipFill>
          <a:blip r:embed="rId6"/>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7F512C3B-E419-AAA0-19B1-42937F0371EC}"/>
              </a:ext>
            </a:extLst>
          </p:cNvPr>
          <p:cNvPicPr>
            <a:picLocks noChangeAspect="1"/>
          </p:cNvPicPr>
          <p:nvPr/>
        </p:nvPicPr>
        <p:blipFill>
          <a:blip r:embed="rId7"/>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7377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Was ist Storytelling?</a:t>
            </a:r>
          </a:p>
        </p:txBody>
      </p:sp>
      <p:pic>
        <p:nvPicPr>
          <p:cNvPr id="8" name="Grafik 7" descr="Ein Bild, das Text enthält.&#10;&#10;Automatisch generierte Beschreibung">
            <a:extLst>
              <a:ext uri="{FF2B5EF4-FFF2-40B4-BE49-F238E27FC236}">
                <a16:creationId xmlns:a16="http://schemas.microsoft.com/office/drawing/2014/main" id="{07301268-ACA4-79D3-B6C4-578EB25746E2}"/>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DB7F2B60-1650-4448-3D5C-AD1D7E51F18D}"/>
              </a:ext>
            </a:extLst>
          </p:cNvPr>
          <p:cNvPicPr>
            <a:picLocks noChangeAspect="1"/>
          </p:cNvPicPr>
          <p:nvPr/>
        </p:nvPicPr>
        <p:blipFill>
          <a:blip r:embed="rId4"/>
          <a:stretch>
            <a:fillRect/>
          </a:stretch>
        </p:blipFill>
        <p:spPr>
          <a:xfrm>
            <a:off x="9200644" y="6232722"/>
            <a:ext cx="2991355" cy="625278"/>
          </a:xfrm>
          <a:prstGeom prst="rect">
            <a:avLst/>
          </a:prstGeom>
        </p:spPr>
      </p:pic>
      <p:sp>
        <p:nvSpPr>
          <p:cNvPr id="5" name="Inhaltsplatzhalter 4"/>
          <p:cNvSpPr>
            <a:spLocks noGrp="1"/>
          </p:cNvSpPr>
          <p:nvPr>
            <p:ph idx="1"/>
          </p:nvPr>
        </p:nvSpPr>
        <p:spPr>
          <a:xfrm>
            <a:off x="838200" y="1474839"/>
            <a:ext cx="10515600" cy="4702124"/>
          </a:xfrm>
        </p:spPr>
        <p:txBody>
          <a:bodyPr>
            <a:normAutofit fontScale="77500" lnSpcReduction="20000"/>
          </a:bodyPr>
          <a:lstStyle/>
          <a:p>
            <a:pPr marL="0" indent="0">
              <a:lnSpc>
                <a:spcPct val="150000"/>
              </a:lnSpc>
              <a:buNone/>
            </a:pPr>
            <a:r>
              <a:rPr lang="de-DE" sz="3200" b="1" kern="100" dirty="0">
                <a:effectLst/>
                <a:latin typeface="Open Sans" panose="020B0606030504020204" pitchFamily="34" charset="0"/>
                <a:ea typeface="Open Sans" panose="020B0606030504020204" pitchFamily="34" charset="0"/>
                <a:cs typeface="Open Sans" panose="020B0606030504020204" pitchFamily="34" charset="0"/>
              </a:rPr>
              <a:t>Eine gute Geschichte macht aus, dass sie einen im Herzen berührt und die Sichtweise auf etwas verändert.</a:t>
            </a:r>
          </a:p>
          <a:p>
            <a:pPr algn="l">
              <a:lnSpc>
                <a:spcPct val="150000"/>
              </a:lnSpc>
              <a:buNone/>
            </a:pPr>
            <a:endPar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buNone/>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Was ist Storytelling?</a:t>
            </a: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Mittel zur Informationsvermittlung</a:t>
            </a:r>
          </a:p>
          <a:p>
            <a:pPr algn="l">
              <a:lnSpc>
                <a:spcPct val="150000"/>
              </a:lnSpc>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Macht Inhalte unvergesslich und emotional erlebbar</a:t>
            </a:r>
          </a:p>
          <a:p>
            <a:pPr algn="l">
              <a:lnSpc>
                <a:spcPct val="150000"/>
              </a:lnSpc>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Verbindet Fakten durch einen roten Faden</a:t>
            </a:r>
          </a:p>
          <a:p>
            <a:pPr algn="l">
              <a:lnSpc>
                <a:spcPct val="150000"/>
              </a:lnSpc>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Löst Emotionen aus durch das Erzählen von Geschichten</a:t>
            </a:r>
          </a:p>
          <a:p>
            <a:pPr marL="0" indent="0" algn="l">
              <a:buNone/>
            </a:pPr>
            <a:endParaRPr lang="de-DE" b="0" i="0" u="none" strike="noStrike" dirty="0">
              <a:solidFill>
                <a:srgbClr val="000000"/>
              </a:solidFill>
              <a:effectLst/>
            </a:endParaRPr>
          </a:p>
          <a:p>
            <a:pPr>
              <a:buNone/>
            </a:pPr>
            <a:endParaRPr lang="de-D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BFCEDAC3-8A0D-CBBE-0D2E-604187D9CBC3}"/>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96986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7FD5-DE9E-1494-BB36-BB806939721C}"/>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Was zeichnet Storytelling aus?</a:t>
            </a:r>
            <a:endParaRPr lang="de-FR"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66655CC7-9F0A-CF3C-27BC-991E19973339}"/>
              </a:ext>
            </a:extLst>
          </p:cNvPr>
          <p:cNvSpPr>
            <a:spLocks noGrp="1"/>
          </p:cNvSpPr>
          <p:nvPr>
            <p:ph idx="1"/>
          </p:nvPr>
        </p:nvSpPr>
        <p:spPr/>
        <p:txBody>
          <a:bodyPr>
            <a:normAutofit fontScale="77500" lnSpcReduction="20000"/>
          </a:bodyPr>
          <a:lstStyle/>
          <a:p>
            <a:pPr>
              <a:lnSpc>
                <a:spcPct val="150000"/>
              </a:lnSpc>
              <a:buNone/>
            </a:pPr>
            <a:r>
              <a:rPr lang="de-DE" b="1" dirty="0">
                <a:latin typeface="Open Sans" panose="020B0606030504020204" pitchFamily="34" charset="0"/>
                <a:ea typeface="Open Sans" panose="020B0606030504020204" pitchFamily="34" charset="0"/>
                <a:cs typeface="Open Sans" panose="020B0606030504020204" pitchFamily="34" charset="0"/>
              </a:rPr>
              <a:t>Emotionale Verbindung:</a:t>
            </a:r>
            <a:r>
              <a:rPr lang="de-DE" dirty="0">
                <a:latin typeface="Open Sans" panose="020B0606030504020204" pitchFamily="34" charset="0"/>
                <a:ea typeface="Open Sans" panose="020B0606030504020204" pitchFamily="34" charset="0"/>
                <a:cs typeface="Open Sans" panose="020B0606030504020204" pitchFamily="34" charset="0"/>
              </a:rPr>
              <a:t> Gute Geschichten wecken Gefühle und schaffen Identifikation mit Figuren oder Situationen.</a:t>
            </a:r>
          </a:p>
          <a:p>
            <a:pPr>
              <a:lnSpc>
                <a:spcPct val="150000"/>
              </a:lnSpc>
              <a:buNone/>
            </a:pPr>
            <a:r>
              <a:rPr lang="de-DE" b="1" dirty="0">
                <a:latin typeface="Open Sans" panose="020B0606030504020204" pitchFamily="34" charset="0"/>
                <a:ea typeface="Open Sans" panose="020B0606030504020204" pitchFamily="34" charset="0"/>
                <a:cs typeface="Open Sans" panose="020B0606030504020204" pitchFamily="34" charset="0"/>
              </a:rPr>
              <a:t>Strukturierter Aufbau:</a:t>
            </a:r>
            <a:r>
              <a:rPr lang="de-DE" dirty="0">
                <a:latin typeface="Open Sans" panose="020B0606030504020204" pitchFamily="34" charset="0"/>
                <a:ea typeface="Open Sans" panose="020B0606030504020204" pitchFamily="34" charset="0"/>
                <a:cs typeface="Open Sans" panose="020B0606030504020204" pitchFamily="34" charset="0"/>
              </a:rPr>
              <a:t> Klassisches Storytelling folgt oft einer Dramaturgie </a:t>
            </a:r>
            <a:r>
              <a:rPr lang="de-DE" i="1" dirty="0">
                <a:latin typeface="Open Sans" panose="020B0606030504020204" pitchFamily="34" charset="0"/>
                <a:ea typeface="Open Sans" panose="020B0606030504020204" pitchFamily="34" charset="0"/>
                <a:cs typeface="Open Sans" panose="020B0606030504020204" pitchFamily="34" charset="0"/>
              </a:rPr>
              <a:t>(z. B. Einleitung</a:t>
            </a:r>
            <a:r>
              <a:rPr lang="de-DE" i="1">
                <a:latin typeface="Open Sans" panose="020B0606030504020204" pitchFamily="34" charset="0"/>
                <a:ea typeface="Open Sans" panose="020B0606030504020204" pitchFamily="34" charset="0"/>
                <a:cs typeface="Open Sans" panose="020B0606030504020204" pitchFamily="34" charset="0"/>
              </a:rPr>
              <a:t>/Ausgangspunkt, </a:t>
            </a:r>
            <a:r>
              <a:rPr lang="de-DE" i="1" dirty="0">
                <a:latin typeface="Open Sans" panose="020B0606030504020204" pitchFamily="34" charset="0"/>
                <a:ea typeface="Open Sans" panose="020B0606030504020204" pitchFamily="34" charset="0"/>
                <a:cs typeface="Open Sans" panose="020B0606030504020204" pitchFamily="34" charset="0"/>
              </a:rPr>
              <a:t>Konflikt, Höhepunkt, Auflösung).</a:t>
            </a:r>
          </a:p>
          <a:p>
            <a:pPr>
              <a:lnSpc>
                <a:spcPct val="150000"/>
              </a:lnSpc>
              <a:buNone/>
            </a:pPr>
            <a:r>
              <a:rPr lang="de-DE" b="1" dirty="0">
                <a:latin typeface="Open Sans" panose="020B0606030504020204" pitchFamily="34" charset="0"/>
                <a:ea typeface="Open Sans" panose="020B0606030504020204" pitchFamily="34" charset="0"/>
                <a:cs typeface="Open Sans" panose="020B0606030504020204" pitchFamily="34" charset="0"/>
              </a:rPr>
              <a:t>Bildhafte Sprache:</a:t>
            </a:r>
            <a:r>
              <a:rPr lang="de-DE" dirty="0">
                <a:latin typeface="Open Sans" panose="020B0606030504020204" pitchFamily="34" charset="0"/>
                <a:ea typeface="Open Sans" panose="020B0606030504020204" pitchFamily="34" charset="0"/>
                <a:cs typeface="Open Sans" panose="020B0606030504020204" pitchFamily="34" charset="0"/>
              </a:rPr>
              <a:t> Storytelling nutzt anschauliche und konkrete Sprache, um Bilder im Kopf der Zuhörer*innen oder Leser*innen zu erzeugen.</a:t>
            </a:r>
          </a:p>
          <a:p>
            <a:pPr marL="0" indent="0">
              <a:lnSpc>
                <a:spcPct val="150000"/>
              </a:lnSpc>
              <a:buNone/>
            </a:pPr>
            <a:r>
              <a:rPr lang="de-DE" b="1" dirty="0">
                <a:latin typeface="Open Sans" panose="020B0606030504020204" pitchFamily="34" charset="0"/>
                <a:ea typeface="Open Sans" panose="020B0606030504020204" pitchFamily="34" charset="0"/>
                <a:cs typeface="Open Sans" panose="020B0606030504020204" pitchFamily="34" charset="0"/>
              </a:rPr>
              <a:t>Relevante Botschaft:</a:t>
            </a:r>
            <a:r>
              <a:rPr lang="de-DE" dirty="0">
                <a:latin typeface="Open Sans" panose="020B0606030504020204" pitchFamily="34" charset="0"/>
                <a:ea typeface="Open Sans" panose="020B0606030504020204" pitchFamily="34" charset="0"/>
                <a:cs typeface="Open Sans" panose="020B0606030504020204" pitchFamily="34" charset="0"/>
              </a:rPr>
              <a:t> Eine gute Geschichte vermittelt eine klare, oft tiefere Bedeutung oder Botschaft, die im Gedächtnis bleibt.</a:t>
            </a:r>
          </a:p>
          <a:p>
            <a:endParaRPr lang="de-FR" dirty="0"/>
          </a:p>
        </p:txBody>
      </p:sp>
      <p:pic>
        <p:nvPicPr>
          <p:cNvPr id="4" name="Grafik 3">
            <a:extLst>
              <a:ext uri="{FF2B5EF4-FFF2-40B4-BE49-F238E27FC236}">
                <a16:creationId xmlns:a16="http://schemas.microsoft.com/office/drawing/2014/main" id="{F6F2A13C-6C0F-3625-31B1-6ECE34411CF4}"/>
              </a:ext>
            </a:extLst>
          </p:cNvPr>
          <p:cNvPicPr>
            <a:picLocks noChangeAspect="1"/>
          </p:cNvPicPr>
          <p:nvPr/>
        </p:nvPicPr>
        <p:blipFill>
          <a:blip r:embed="rId3"/>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2892770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8F5F-D7DB-29C0-D90B-08783834E08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0508056-B1D6-B7BE-8756-1624D4C4165A}"/>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Ablauf des Workshops</a:t>
            </a:r>
          </a:p>
        </p:txBody>
      </p:sp>
      <p:graphicFrame>
        <p:nvGraphicFramePr>
          <p:cNvPr id="10" name="Inhaltsplatzhalter 9">
            <a:extLst>
              <a:ext uri="{FF2B5EF4-FFF2-40B4-BE49-F238E27FC236}">
                <a16:creationId xmlns:a16="http://schemas.microsoft.com/office/drawing/2014/main" id="{E4575672-2726-D74C-D31F-11221A93C789}"/>
              </a:ext>
            </a:extLst>
          </p:cNvPr>
          <p:cNvGraphicFramePr>
            <a:graphicFrameLocks noGrp="1"/>
          </p:cNvGraphicFramePr>
          <p:nvPr>
            <p:ph idx="1"/>
            <p:extLst>
              <p:ext uri="{D42A27DB-BD31-4B8C-83A1-F6EECF244321}">
                <p14:modId xmlns:p14="http://schemas.microsoft.com/office/powerpoint/2010/main" val="2094062243"/>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descr="Ein Bild, das Text enthält.&#10;&#10;Automatisch generierte Beschreibung">
            <a:extLst>
              <a:ext uri="{FF2B5EF4-FFF2-40B4-BE49-F238E27FC236}">
                <a16:creationId xmlns:a16="http://schemas.microsoft.com/office/drawing/2014/main" id="{1FE1F985-1817-FDBE-51C8-C265944C5F61}"/>
              </a:ext>
            </a:extLst>
          </p:cNvPr>
          <p:cNvPicPr>
            <a:picLocks noChangeAspect="1"/>
          </p:cNvPicPr>
          <p:nvPr/>
        </p:nvPicPr>
        <p:blipFill>
          <a:blip r:embed="rId8"/>
          <a:stretch>
            <a:fillRect/>
          </a:stretch>
        </p:blipFill>
        <p:spPr>
          <a:xfrm>
            <a:off x="0" y="5808535"/>
            <a:ext cx="2123048" cy="1069446"/>
          </a:xfrm>
          <a:prstGeom prst="rect">
            <a:avLst/>
          </a:prstGeom>
        </p:spPr>
      </p:pic>
      <p:pic>
        <p:nvPicPr>
          <p:cNvPr id="14" name="Grafik 13">
            <a:extLst>
              <a:ext uri="{FF2B5EF4-FFF2-40B4-BE49-F238E27FC236}">
                <a16:creationId xmlns:a16="http://schemas.microsoft.com/office/drawing/2014/main" id="{0F7F1CD8-5CD9-90A5-50B9-5A4CAB00BE35}"/>
              </a:ext>
            </a:extLst>
          </p:cNvPr>
          <p:cNvPicPr>
            <a:picLocks noChangeAspect="1"/>
          </p:cNvPicPr>
          <p:nvPr/>
        </p:nvPicPr>
        <p:blipFill>
          <a:blip r:embed="rId9"/>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F73A93D9-30AB-F640-AF4A-661FB03B4CD1}"/>
              </a:ext>
            </a:extLst>
          </p:cNvPr>
          <p:cNvPicPr>
            <a:picLocks noChangeAspect="1"/>
          </p:cNvPicPr>
          <p:nvPr/>
        </p:nvPicPr>
        <p:blipFill>
          <a:blip r:embed="rId10"/>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32455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rPr>
              <a:t>Ziele des Projekttags</a:t>
            </a:r>
          </a:p>
        </p:txBody>
      </p:sp>
      <p:sp>
        <p:nvSpPr>
          <p:cNvPr id="3" name="Inhaltsplatzhalter 2"/>
          <p:cNvSpPr>
            <a:spLocks noGrp="1"/>
          </p:cNvSpPr>
          <p:nvPr>
            <p:ph idx="1"/>
          </p:nvPr>
        </p:nvSpPr>
        <p:spPr>
          <a:xfrm>
            <a:off x="838200" y="1601346"/>
            <a:ext cx="10932886" cy="4121727"/>
          </a:xfrm>
        </p:spPr>
        <p:txBody>
          <a:bodyPr>
            <a:normAutofit/>
          </a:bodyPr>
          <a:lstStyle/>
          <a:p>
            <a:pPr marL="0" indent="0">
              <a:buNone/>
            </a:pPr>
            <a:r>
              <a:rPr lang="de-DE" dirty="0">
                <a:latin typeface="Open Sans" panose="020B0606030504020204" pitchFamily="34" charset="0"/>
                <a:ea typeface="Open Sans" panose="020B0606030504020204" pitchFamily="34" charset="0"/>
                <a:cs typeface="Open Sans" panose="020B0606030504020204" pitchFamily="34" charset="0"/>
              </a:rPr>
              <a:t>1) </a:t>
            </a:r>
            <a:r>
              <a:rPr lang="de-DE" i="1" dirty="0">
                <a:latin typeface="Open Sans" panose="020B0606030504020204" pitchFamily="34" charset="0"/>
                <a:ea typeface="Open Sans" panose="020B0606030504020204" pitchFamily="34" charset="0"/>
                <a:cs typeface="Open Sans" panose="020B0606030504020204" pitchFamily="34" charset="0"/>
              </a:rPr>
              <a:t>(Aktuelle) </a:t>
            </a:r>
            <a:r>
              <a:rPr lang="de-DE" dirty="0">
                <a:latin typeface="Open Sans" panose="020B0606030504020204" pitchFamily="34" charset="0"/>
                <a:ea typeface="Open Sans" panose="020B0606030504020204" pitchFamily="34" charset="0"/>
                <a:cs typeface="Open Sans" panose="020B0606030504020204" pitchFamily="34" charset="0"/>
              </a:rPr>
              <a:t>Politische Narrative erkennen und verstehen können</a:t>
            </a:r>
          </a:p>
          <a:p>
            <a:pPr marL="0" indent="0">
              <a:buNone/>
            </a:pPr>
            <a:endParaRPr lang="de-DE"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e-DE" dirty="0">
                <a:latin typeface="Open Sans" panose="020B0606030504020204" pitchFamily="34" charset="0"/>
                <a:ea typeface="Open Sans" panose="020B0606030504020204" pitchFamily="34" charset="0"/>
                <a:cs typeface="Open Sans" panose="020B0606030504020204" pitchFamily="34" charset="0"/>
              </a:rPr>
              <a:t>2) Die Rolle von politischer Kommunikation bewerten können </a:t>
            </a:r>
          </a:p>
          <a:p>
            <a:pPr marL="514350" indent="-514350">
              <a:buAutoNum type="arabicParenR"/>
            </a:pPr>
            <a:endParaRPr lang="de-DE"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e-DE" dirty="0">
                <a:latin typeface="Open Sans" panose="020B0606030504020204" pitchFamily="34" charset="0"/>
                <a:ea typeface="Open Sans" panose="020B0606030504020204" pitchFamily="34" charset="0"/>
                <a:cs typeface="Open Sans" panose="020B0606030504020204" pitchFamily="34" charset="0"/>
              </a:rPr>
              <a:t>3) Eine eigene Geschichte zu einem selbstgewählten Thema formulieren </a:t>
            </a:r>
          </a:p>
        </p:txBody>
      </p:sp>
      <p:pic>
        <p:nvPicPr>
          <p:cNvPr id="7" name="Grafik 6">
            <a:extLst>
              <a:ext uri="{FF2B5EF4-FFF2-40B4-BE49-F238E27FC236}">
                <a16:creationId xmlns:a16="http://schemas.microsoft.com/office/drawing/2014/main" id="{34A61F29-6EA9-4D5C-FF45-80DE84BC1FC2}"/>
              </a:ext>
            </a:extLst>
          </p:cNvPr>
          <p:cNvPicPr>
            <a:picLocks noChangeAspect="1"/>
          </p:cNvPicPr>
          <p:nvPr/>
        </p:nvPicPr>
        <p:blipFill>
          <a:blip r:embed="rId3"/>
          <a:stretch>
            <a:fillRect/>
          </a:stretch>
        </p:blipFill>
        <p:spPr>
          <a:xfrm>
            <a:off x="8422081" y="6040880"/>
            <a:ext cx="3769919" cy="788020"/>
          </a:xfrm>
          <a:prstGeom prst="rect">
            <a:avLst/>
          </a:prstGeom>
        </p:spPr>
      </p:pic>
      <p:pic>
        <p:nvPicPr>
          <p:cNvPr id="6" name="Grafik 5">
            <a:extLst>
              <a:ext uri="{FF2B5EF4-FFF2-40B4-BE49-F238E27FC236}">
                <a16:creationId xmlns:a16="http://schemas.microsoft.com/office/drawing/2014/main" id="{3BC32999-4AB3-BB4D-B603-37C8856E7934}"/>
              </a:ext>
            </a:extLst>
          </p:cNvPr>
          <p:cNvPicPr>
            <a:picLocks noChangeAspect="1"/>
          </p:cNvPicPr>
          <p:nvPr/>
        </p:nvPicPr>
        <p:blipFill>
          <a:blip r:embed="rId4"/>
          <a:stretch>
            <a:fillRect/>
          </a:stretch>
        </p:blipFill>
        <p:spPr>
          <a:xfrm>
            <a:off x="0" y="5472545"/>
            <a:ext cx="2750386" cy="1385455"/>
          </a:xfrm>
          <a:prstGeom prst="rect">
            <a:avLst/>
          </a:prstGeom>
        </p:spPr>
      </p:pic>
      <p:pic>
        <p:nvPicPr>
          <p:cNvPr id="4" name="Grafik 3">
            <a:extLst>
              <a:ext uri="{FF2B5EF4-FFF2-40B4-BE49-F238E27FC236}">
                <a16:creationId xmlns:a16="http://schemas.microsoft.com/office/drawing/2014/main" id="{DB13CDE1-C1EA-7DF2-39DD-897CA6C7A417}"/>
              </a:ext>
            </a:extLst>
          </p:cNvPr>
          <p:cNvPicPr>
            <a:picLocks noChangeAspect="1"/>
          </p:cNvPicPr>
          <p:nvPr/>
        </p:nvPicPr>
        <p:blipFill>
          <a:blip r:embed="rId5"/>
          <a:stretch>
            <a:fillRect/>
          </a:stretch>
        </p:blipFill>
        <p:spPr>
          <a:xfrm>
            <a:off x="10633587" y="42933"/>
            <a:ext cx="1558413" cy="1558413"/>
          </a:xfrm>
          <a:prstGeom prst="rect">
            <a:avLst/>
          </a:prstGeom>
        </p:spPr>
      </p:pic>
    </p:spTree>
    <p:extLst>
      <p:ext uri="{BB962C8B-B14F-4D97-AF65-F5344CB8AC3E}">
        <p14:creationId xmlns:p14="http://schemas.microsoft.com/office/powerpoint/2010/main" val="946157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1 – Themenfindung </a:t>
            </a:r>
          </a:p>
        </p:txBody>
      </p:sp>
      <p:sp>
        <p:nvSpPr>
          <p:cNvPr id="5" name="Inhaltsplatzhalter 4"/>
          <p:cNvSpPr>
            <a:spLocks noGrp="1"/>
          </p:cNvSpPr>
          <p:nvPr>
            <p:ph idx="1"/>
          </p:nvPr>
        </p:nvSpPr>
        <p:spPr>
          <a:xfrm>
            <a:off x="838200" y="1703301"/>
            <a:ext cx="10134600" cy="4176712"/>
          </a:xfrm>
        </p:spPr>
        <p:txBody>
          <a:bodyPr>
            <a:normAutofit fontScale="55000" lnSpcReduction="20000"/>
          </a:bodyPr>
          <a:lstStyle/>
          <a:p>
            <a:pPr>
              <a:lnSpc>
                <a:spcPct val="170000"/>
              </a:lnSpc>
            </a:pPr>
            <a:r>
              <a:rPr lang="de-DE" dirty="0">
                <a:latin typeface="Open Sans" panose="020B0606030504020204" pitchFamily="34" charset="0"/>
                <a:ea typeface="Open Sans" panose="020B0606030504020204" pitchFamily="34" charset="0"/>
                <a:cs typeface="Open Sans" panose="020B0606030504020204" pitchFamily="34" charset="0"/>
              </a:rPr>
              <a:t>Überlegt euch individuell (!) Ideen für ein Thema eurer Wahl, das ihr in eurer Geschichte thematisieren wollt. Schreibt jeweils eine Idee auf einen Klebezettel. </a:t>
            </a:r>
          </a:p>
          <a:p>
            <a:pPr marL="0" indent="0">
              <a:lnSpc>
                <a:spcPct val="170000"/>
              </a:lnSpc>
              <a:buNone/>
            </a:pPr>
            <a:r>
              <a:rPr lang="de-DE" dirty="0">
                <a:latin typeface="Open Sans" panose="020B0606030504020204" pitchFamily="34" charset="0"/>
                <a:ea typeface="Open Sans" panose="020B0606030504020204" pitchFamily="34" charset="0"/>
                <a:cs typeface="Open Sans" panose="020B0606030504020204" pitchFamily="34" charset="0"/>
              </a:rPr>
              <a:t>-- Bei mehreren Ideen braucht ihr also auch mehrere Klebezettel.</a:t>
            </a:r>
          </a:p>
          <a:p>
            <a:pPr>
              <a:lnSpc>
                <a:spcPct val="170000"/>
              </a:lnSpc>
            </a:pPr>
            <a:r>
              <a:rPr lang="de-DE" dirty="0">
                <a:latin typeface="Open Sans" panose="020B0606030504020204" pitchFamily="34" charset="0"/>
                <a:ea typeface="Open Sans" panose="020B0606030504020204" pitchFamily="34" charset="0"/>
                <a:cs typeface="Open Sans" panose="020B0606030504020204" pitchFamily="34" charset="0"/>
              </a:rPr>
              <a:t>Seid gerne kreativ!</a:t>
            </a:r>
          </a:p>
          <a:p>
            <a:pPr>
              <a:lnSpc>
                <a:spcPct val="170000"/>
              </a:lnSpc>
            </a:pPr>
            <a:r>
              <a:rPr lang="de-DE" dirty="0">
                <a:latin typeface="Open Sans" panose="020B0606030504020204" pitchFamily="34" charset="0"/>
                <a:ea typeface="Open Sans" panose="020B0606030504020204" pitchFamily="34" charset="0"/>
                <a:cs typeface="Open Sans" panose="020B0606030504020204" pitchFamily="34" charset="0"/>
              </a:rPr>
              <a:t>Jede*</a:t>
            </a:r>
            <a:r>
              <a:rPr lang="de-DE" dirty="0" err="1">
                <a:latin typeface="Open Sans" panose="020B0606030504020204" pitchFamily="34" charset="0"/>
                <a:ea typeface="Open Sans" panose="020B0606030504020204" pitchFamily="34" charset="0"/>
                <a:cs typeface="Open Sans" panose="020B0606030504020204" pitchFamily="34" charset="0"/>
              </a:rPr>
              <a:t>r</a:t>
            </a:r>
            <a:r>
              <a:rPr lang="de-DE" dirty="0">
                <a:latin typeface="Open Sans" panose="020B0606030504020204" pitchFamily="34" charset="0"/>
                <a:ea typeface="Open Sans" panose="020B0606030504020204" pitchFamily="34" charset="0"/>
                <a:cs typeface="Open Sans" panose="020B0606030504020204" pitchFamily="34" charset="0"/>
              </a:rPr>
              <a:t> überlegt sich so viele Ideen wie möglich! </a:t>
            </a:r>
          </a:p>
          <a:p>
            <a:pPr marL="0" indent="0">
              <a:lnSpc>
                <a:spcPct val="170000"/>
              </a:lnSpc>
              <a:buNone/>
            </a:pPr>
            <a:r>
              <a:rPr lang="de-DE" dirty="0">
                <a:latin typeface="Open Sans" panose="020B0606030504020204" pitchFamily="34" charset="0"/>
                <a:ea typeface="Open Sans" panose="020B0606030504020204" pitchFamily="34" charset="0"/>
                <a:cs typeface="Open Sans" panose="020B0606030504020204" pitchFamily="34" charset="0"/>
              </a:rPr>
              <a:t>…das ist eine Einzelarbeit! </a:t>
            </a:r>
            <a:r>
              <a:rPr lang="de-DE"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br>
              <a:rPr lang="de-DE" dirty="0">
                <a:highlight>
                  <a:srgbClr val="FFFF00"/>
                </a:highlight>
                <a:latin typeface="Open Sans" panose="020B0606030504020204" pitchFamily="34" charset="0"/>
                <a:ea typeface="Open Sans" panose="020B0606030504020204" pitchFamily="34" charset="0"/>
                <a:cs typeface="Open Sans" panose="020B0606030504020204" pitchFamily="34" charset="0"/>
                <a:sym typeface="Wingdings" pitchFamily="2" charset="2"/>
              </a:rPr>
            </a:br>
            <a:r>
              <a:rPr lang="de-DE" dirty="0">
                <a:highlight>
                  <a:srgbClr val="FFFF00"/>
                </a:highlight>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p>
          <a:p>
            <a:pPr marL="0" indent="0">
              <a:lnSpc>
                <a:spcPct val="170000"/>
              </a:lnSpc>
              <a:buNone/>
            </a:pPr>
            <a:endParaRPr lang="de-DE" dirty="0">
              <a:latin typeface="Open Sans" panose="020B0606030504020204" pitchFamily="34" charset="0"/>
              <a:ea typeface="Open Sans" panose="020B0606030504020204" pitchFamily="34" charset="0"/>
              <a:cs typeface="Open Sans" panose="020B0606030504020204" pitchFamily="34" charset="0"/>
              <a:sym typeface="Wingdings" pitchFamily="2" charset="2"/>
            </a:endParaRPr>
          </a:p>
          <a:p>
            <a:pPr marL="0" indent="0">
              <a:lnSpc>
                <a:spcPct val="170000"/>
              </a:lnSpc>
              <a:buNone/>
            </a:pPr>
            <a:r>
              <a:rPr lang="de-DE"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Ihr habt fünf Minuten Zeit.</a:t>
            </a:r>
            <a:endParaRPr lang="de-DE" dirty="0">
              <a:latin typeface="Open Sans" panose="020B0606030504020204" pitchFamily="34" charset="0"/>
              <a:ea typeface="Open Sans" panose="020B0606030504020204" pitchFamily="34" charset="0"/>
              <a:cs typeface="Open Sans" panose="020B0606030504020204" pitchFamily="34" charset="0"/>
            </a:endParaRPr>
          </a:p>
          <a:p>
            <a:endParaRPr lang="de-DE" dirty="0"/>
          </a:p>
          <a:p>
            <a:endParaRPr lang="de-DE" dirty="0"/>
          </a:p>
          <a:p>
            <a:endParaRPr lang="de-DE" dirty="0"/>
          </a:p>
        </p:txBody>
      </p:sp>
      <p:sp>
        <p:nvSpPr>
          <p:cNvPr id="2" name="Textfeld 1">
            <a:extLst>
              <a:ext uri="{FF2B5EF4-FFF2-40B4-BE49-F238E27FC236}">
                <a16:creationId xmlns:a16="http://schemas.microsoft.com/office/drawing/2014/main" id="{911ECF04-EB1E-1708-4E64-C21479DC3A79}"/>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25AC04FA-B270-8D6C-A10F-3FB2E0B7BAAF}"/>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D86FFAD1-C0F5-C35C-F490-AE644AC45871}"/>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8409467A-A694-8843-AF46-BBD9D525A6F6}"/>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4176497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4F6D0-7530-2AC0-068F-EC71E30350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ABA39D0-48A3-CEC9-F1ED-7311B4F1F441}"/>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1 – Themenfindung</a:t>
            </a:r>
          </a:p>
        </p:txBody>
      </p:sp>
      <p:sp>
        <p:nvSpPr>
          <p:cNvPr id="5" name="Inhaltsplatzhalter 4">
            <a:extLst>
              <a:ext uri="{FF2B5EF4-FFF2-40B4-BE49-F238E27FC236}">
                <a16:creationId xmlns:a16="http://schemas.microsoft.com/office/drawing/2014/main" id="{755D144D-A6B9-3E56-2B6B-DFB9CEDD4EE5}"/>
              </a:ext>
            </a:extLst>
          </p:cNvPr>
          <p:cNvSpPr>
            <a:spLocks noGrp="1"/>
          </p:cNvSpPr>
          <p:nvPr>
            <p:ph idx="1"/>
          </p:nvPr>
        </p:nvSpPr>
        <p:spPr>
          <a:xfrm>
            <a:off x="838200" y="1690688"/>
            <a:ext cx="10134600" cy="4176712"/>
          </a:xfrm>
        </p:spPr>
        <p:txBody>
          <a:bodyPr>
            <a:normAutofit/>
          </a:bodyPr>
          <a:lstStyle/>
          <a:p>
            <a:r>
              <a:rPr lang="de-DE" dirty="0">
                <a:latin typeface="Open Sans" panose="020B0606030504020204" pitchFamily="34" charset="0"/>
                <a:ea typeface="Open Sans" panose="020B0606030504020204" pitchFamily="34" charset="0"/>
                <a:cs typeface="Open Sans" panose="020B0606030504020204" pitchFamily="34" charset="0"/>
              </a:rPr>
              <a:t>Besprecht euch in der Gruppe. Gibt es Doppelungen der Ideen? Sortiert diese bitte aus. </a:t>
            </a:r>
            <a:br>
              <a:rPr lang="de-DE" dirty="0">
                <a:latin typeface="Open Sans" panose="020B0606030504020204" pitchFamily="34" charset="0"/>
                <a:ea typeface="Open Sans" panose="020B0606030504020204" pitchFamily="34" charset="0"/>
                <a:cs typeface="Open Sans" panose="020B0606030504020204" pitchFamily="34" charset="0"/>
              </a:rPr>
            </a:br>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rPr>
              <a:t>Welche Idee kann euch alle überzeugen? Lassen sich vielleicht mehrere Ideen miteinander kombinieren?</a:t>
            </a:r>
            <a:br>
              <a:rPr lang="de-DE" dirty="0">
                <a:latin typeface="Open Sans" panose="020B0606030504020204" pitchFamily="34" charset="0"/>
                <a:ea typeface="Open Sans" panose="020B0606030504020204" pitchFamily="34" charset="0"/>
                <a:cs typeface="Open Sans" panose="020B0606030504020204" pitchFamily="34" charset="0"/>
              </a:rPr>
            </a:br>
            <a:endParaRPr lang="de-DE" dirty="0">
              <a:latin typeface="Open Sans" panose="020B0606030504020204" pitchFamily="34" charset="0"/>
              <a:ea typeface="Open Sans" panose="020B0606030504020204" pitchFamily="34" charset="0"/>
              <a:cs typeface="Open Sans" panose="020B0606030504020204" pitchFamily="34" charset="0"/>
            </a:endParaRPr>
          </a:p>
          <a:p>
            <a:r>
              <a:rPr lang="de-DE" dirty="0">
                <a:latin typeface="Open Sans" panose="020B0606030504020204" pitchFamily="34" charset="0"/>
                <a:ea typeface="Open Sans" panose="020B0606030504020204" pitchFamily="34" charset="0"/>
                <a:cs typeface="Open Sans" panose="020B0606030504020204" pitchFamily="34" charset="0"/>
              </a:rPr>
              <a:t>Entscheidet euch für einen Vorschlag.</a:t>
            </a:r>
          </a:p>
          <a:p>
            <a:endParaRPr lang="de-DE" dirty="0"/>
          </a:p>
          <a:p>
            <a:endParaRPr lang="de-DE" dirty="0"/>
          </a:p>
          <a:p>
            <a:endParaRPr lang="de-DE" dirty="0"/>
          </a:p>
        </p:txBody>
      </p:sp>
      <p:sp>
        <p:nvSpPr>
          <p:cNvPr id="2" name="Textfeld 1">
            <a:extLst>
              <a:ext uri="{FF2B5EF4-FFF2-40B4-BE49-F238E27FC236}">
                <a16:creationId xmlns:a16="http://schemas.microsoft.com/office/drawing/2014/main" id="{CF4C4527-EF92-D168-901D-FCB5BEFB5A8B}"/>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7F1B73AA-BF7F-E59E-0724-8ED8FE6EDE8C}"/>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07B52A2E-9534-D7C2-62DC-B613DB1971B1}"/>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E5D15760-9539-6B7A-76E1-883CFA90F62C}"/>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470146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27C73-770F-5DE6-D16D-A9640E135C2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EA8B42F-9078-568A-B2EA-2500CB5B7075}"/>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2 – Ein Narrativ erarbeiten</a:t>
            </a:r>
          </a:p>
        </p:txBody>
      </p:sp>
      <p:sp>
        <p:nvSpPr>
          <p:cNvPr id="5" name="Inhaltsplatzhalter 4">
            <a:extLst>
              <a:ext uri="{FF2B5EF4-FFF2-40B4-BE49-F238E27FC236}">
                <a16:creationId xmlns:a16="http://schemas.microsoft.com/office/drawing/2014/main" id="{8F8BA03C-2E78-30DE-BEC5-D434F85E8738}"/>
              </a:ext>
            </a:extLst>
          </p:cNvPr>
          <p:cNvSpPr>
            <a:spLocks noGrp="1"/>
          </p:cNvSpPr>
          <p:nvPr>
            <p:ph idx="1"/>
          </p:nvPr>
        </p:nvSpPr>
        <p:spPr>
          <a:xfrm>
            <a:off x="838200" y="1690688"/>
            <a:ext cx="10134600" cy="4176712"/>
          </a:xfrm>
        </p:spPr>
        <p:txBody>
          <a:bodyPr>
            <a:normAutofit fontScale="70000" lnSpcReduction="20000"/>
          </a:bodyPr>
          <a:lstStyle/>
          <a:p>
            <a:pPr algn="l">
              <a:lnSpc>
                <a:spcPct val="170000"/>
              </a:lnSpc>
              <a:buNone/>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Entwickelt ein eigenes Narrativ – also den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Kern einer persönlichen Geschichte</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die eure Sichtweise auf ein politisches oder gesellschaftliches Thema zum Ausdruck bringt. Dieses Narrativ ist der rote Faden für eure spätere Story.</a:t>
            </a:r>
          </a:p>
          <a:p>
            <a:pPr algn="l">
              <a:lnSpc>
                <a:spcPct val="170000"/>
              </a:lnSpc>
              <a:buNone/>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Formuliert euer Narrativ in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2–4 Sätzen</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Es sollte deutlich machen:</a:t>
            </a:r>
          </a:p>
          <a:p>
            <a:pPr algn="l">
              <a:lnSpc>
                <a:spcPct val="17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erlebt ihr euer gewähltes Thema persönlich oder in eurem Umfeld?</a:t>
            </a: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7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Welche Frage, Haltung oder Kritik</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möchtet ihr sichtbar machen?</a:t>
            </a:r>
          </a:p>
          <a:p>
            <a:pPr algn="l">
              <a:lnSpc>
                <a:spcPct val="17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Worum soll es in eurer Geschichte gehen – und warum ist sie wichtig?</a:t>
            </a: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feld 1">
            <a:extLst>
              <a:ext uri="{FF2B5EF4-FFF2-40B4-BE49-F238E27FC236}">
                <a16:creationId xmlns:a16="http://schemas.microsoft.com/office/drawing/2014/main" id="{AE5E37F1-92E8-9164-11FF-0A11D868160A}"/>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ECC499FF-6C8F-2F3C-0429-0064AA2F25CD}"/>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C3EB01EC-2AF7-2ED0-0F4B-C77465AD8831}"/>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CC955AFE-0CFA-406F-22F1-9D82535FB918}"/>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2623216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749F-519E-3991-B868-741225A9E49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881F547-C83F-9C91-D275-83433D1C7456}"/>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3 – Eure Perspektive erzählen</a:t>
            </a:r>
          </a:p>
        </p:txBody>
      </p:sp>
      <p:sp>
        <p:nvSpPr>
          <p:cNvPr id="5" name="Inhaltsplatzhalter 4">
            <a:extLst>
              <a:ext uri="{FF2B5EF4-FFF2-40B4-BE49-F238E27FC236}">
                <a16:creationId xmlns:a16="http://schemas.microsoft.com/office/drawing/2014/main" id="{C3FC9765-59F9-7B59-A189-EC8CEE2B114A}"/>
              </a:ext>
            </a:extLst>
          </p:cNvPr>
          <p:cNvSpPr>
            <a:spLocks noGrp="1"/>
          </p:cNvSpPr>
          <p:nvPr>
            <p:ph idx="1"/>
          </p:nvPr>
        </p:nvSpPr>
        <p:spPr>
          <a:xfrm>
            <a:off x="838200" y="1690688"/>
            <a:ext cx="10134600" cy="4176712"/>
          </a:xfrm>
        </p:spPr>
        <p:txBody>
          <a:bodyPr>
            <a:normAutofit/>
          </a:bodyPr>
          <a:lstStyle/>
          <a:p>
            <a:pPr algn="l">
              <a:lnSpc>
                <a:spcPct val="150000"/>
              </a:lnSpc>
              <a:buNone/>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Eure Aufgabe:</a:t>
            </a:r>
            <a:b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Schreibt eine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kurze, persönliche Geschichte</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(ca. ½ bis 1 Seite), in der ihr eure Perspektive auf das gewählte politische oder gesellschaftliche Thema ausdrückt – emotional, nachvollziehbar, ehrlich. Nutzt dabei die Grundelemente des Storytellings.</a:t>
            </a:r>
          </a:p>
        </p:txBody>
      </p:sp>
      <p:sp>
        <p:nvSpPr>
          <p:cNvPr id="2" name="Textfeld 1">
            <a:extLst>
              <a:ext uri="{FF2B5EF4-FFF2-40B4-BE49-F238E27FC236}">
                <a16:creationId xmlns:a16="http://schemas.microsoft.com/office/drawing/2014/main" id="{7FBE0430-631B-13B8-1FFB-6E4682A945FA}"/>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D883FFC8-66B7-745D-89A8-8A13370C74B5}"/>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1C89B9D5-AB75-7FA6-3F61-2C1CCA64794B}"/>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5F3EB4F8-1B05-139F-1191-004D06C64B2B}"/>
              </a:ext>
            </a:extLst>
          </p:cNvPr>
          <p:cNvPicPr>
            <a:picLocks noChangeAspect="1"/>
          </p:cNvPicPr>
          <p:nvPr/>
        </p:nvPicPr>
        <p:blipFill>
          <a:blip r:embed="rId5"/>
          <a:stretch>
            <a:fillRect/>
          </a:stretch>
        </p:blipFill>
        <p:spPr>
          <a:xfrm>
            <a:off x="11150528" y="-29100"/>
            <a:ext cx="1041471" cy="1041471"/>
          </a:xfrm>
          <a:prstGeom prst="rect">
            <a:avLst/>
          </a:prstGeom>
        </p:spPr>
      </p:pic>
    </p:spTree>
    <p:extLst>
      <p:ext uri="{BB962C8B-B14F-4D97-AF65-F5344CB8AC3E}">
        <p14:creationId xmlns:p14="http://schemas.microsoft.com/office/powerpoint/2010/main" val="1622612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C95A-615E-E588-28AF-7B981550F97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82C1D6D-DA5E-262C-5158-8B3342AE1504}"/>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3 – Eure Perspektive erzählen</a:t>
            </a:r>
          </a:p>
        </p:txBody>
      </p:sp>
      <p:sp>
        <p:nvSpPr>
          <p:cNvPr id="5" name="Inhaltsplatzhalter 4">
            <a:extLst>
              <a:ext uri="{FF2B5EF4-FFF2-40B4-BE49-F238E27FC236}">
                <a16:creationId xmlns:a16="http://schemas.microsoft.com/office/drawing/2014/main" id="{A1AC7913-6E0D-062F-39CB-C7C17A963E00}"/>
              </a:ext>
            </a:extLst>
          </p:cNvPr>
          <p:cNvSpPr>
            <a:spLocks noGrp="1"/>
          </p:cNvSpPr>
          <p:nvPr>
            <p:ph idx="1"/>
          </p:nvPr>
        </p:nvSpPr>
        <p:spPr>
          <a:xfrm>
            <a:off x="838200" y="1690688"/>
            <a:ext cx="10134600" cy="4176712"/>
          </a:xfrm>
        </p:spPr>
        <p:txBody>
          <a:bodyPr>
            <a:normAutofit fontScale="77500" lnSpcReduction="20000"/>
          </a:bodyPr>
          <a:lstStyle/>
          <a:p>
            <a:pPr algn="l">
              <a:lnSpc>
                <a:spcPct val="150000"/>
              </a:lnSpc>
              <a:buNone/>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Eure Geschichte sollte folgende Elemente enthalten:</a:t>
            </a: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5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Hauptfigur:</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Wer erlebt diese Geschichte? (Ihr selbst oder ein fiktives Ich?)</a:t>
            </a:r>
          </a:p>
          <a:p>
            <a:pPr algn="l">
              <a:lnSpc>
                <a:spcPct val="15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Ausgangspunkt:</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Was ist die Ausgangslage, das Problem oder das Gefühl?</a:t>
            </a:r>
          </a:p>
          <a:p>
            <a:pPr algn="l">
              <a:lnSpc>
                <a:spcPct val="15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Konflikt / Wendepunkt:</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Was passiert? Was verändert sich? Was ist die Herausforderung?</a:t>
            </a:r>
          </a:p>
          <a:p>
            <a:pPr algn="l">
              <a:lnSpc>
                <a:spcPct val="150000"/>
              </a:lnSpc>
              <a:buFont typeface="Arial" panose="020B0604020202020204" pitchFamily="34" charset="0"/>
              <a:buChar char="•"/>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Erkenntnis oder Veränderung:</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Was lernt die Figur? Was bleibt offen? Was wollt ihr damit sagen?</a:t>
            </a:r>
          </a:p>
        </p:txBody>
      </p:sp>
      <p:sp>
        <p:nvSpPr>
          <p:cNvPr id="2" name="Textfeld 1">
            <a:extLst>
              <a:ext uri="{FF2B5EF4-FFF2-40B4-BE49-F238E27FC236}">
                <a16:creationId xmlns:a16="http://schemas.microsoft.com/office/drawing/2014/main" id="{4524B235-1679-ACB5-90B2-51194403E0D7}"/>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0BEE48CF-434A-5714-1296-443540A5733F}"/>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CE4F02B5-FDD5-62A8-D43E-708466B63379}"/>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6EA0DC19-8DE7-DB2B-3F00-AA0DF98FDBDD}"/>
              </a:ext>
            </a:extLst>
          </p:cNvPr>
          <p:cNvPicPr>
            <a:picLocks noChangeAspect="1"/>
          </p:cNvPicPr>
          <p:nvPr/>
        </p:nvPicPr>
        <p:blipFill>
          <a:blip r:embed="rId5"/>
          <a:stretch>
            <a:fillRect/>
          </a:stretch>
        </p:blipFill>
        <p:spPr>
          <a:xfrm>
            <a:off x="11096099" y="-29099"/>
            <a:ext cx="1095900" cy="1095900"/>
          </a:xfrm>
          <a:prstGeom prst="rect">
            <a:avLst/>
          </a:prstGeom>
        </p:spPr>
      </p:pic>
    </p:spTree>
    <p:extLst>
      <p:ext uri="{BB962C8B-B14F-4D97-AF65-F5344CB8AC3E}">
        <p14:creationId xmlns:p14="http://schemas.microsoft.com/office/powerpoint/2010/main" val="3657365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4A06B-A31A-F7B5-BE43-E174A9DC096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94E0C6A-47B6-68B8-A62F-0F24C05F4218}"/>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Schritt 3 – Eure Perspektive erzählen</a:t>
            </a:r>
          </a:p>
        </p:txBody>
      </p:sp>
      <p:sp>
        <p:nvSpPr>
          <p:cNvPr id="5" name="Inhaltsplatzhalter 4">
            <a:extLst>
              <a:ext uri="{FF2B5EF4-FFF2-40B4-BE49-F238E27FC236}">
                <a16:creationId xmlns:a16="http://schemas.microsoft.com/office/drawing/2014/main" id="{8D095F67-67DA-9A18-787C-8E442EE3676E}"/>
              </a:ext>
            </a:extLst>
          </p:cNvPr>
          <p:cNvSpPr>
            <a:spLocks noGrp="1"/>
          </p:cNvSpPr>
          <p:nvPr>
            <p:ph idx="1"/>
          </p:nvPr>
        </p:nvSpPr>
        <p:spPr>
          <a:xfrm>
            <a:off x="838200" y="1690688"/>
            <a:ext cx="10134600" cy="4176712"/>
          </a:xfrm>
        </p:spPr>
        <p:txBody>
          <a:bodyPr>
            <a:normAutofit/>
          </a:bodyPr>
          <a:lstStyle/>
          <a:p>
            <a:pPr algn="l">
              <a:buNone/>
            </a:pP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Wichtig:</a:t>
            </a:r>
            <a:endPar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Erzählt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 eurer Perspektive</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ehrlich und nahbar, nicht theoretisch.</a:t>
            </a:r>
          </a:p>
          <a:p>
            <a:pPr algn="l">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Ihr könnt reale Erlebnisse nutzen oder fiktiv erzählen – solange es </a:t>
            </a:r>
            <a:r>
              <a:rPr lang="de-DE"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eure Sichtweise</a:t>
            </a: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transportiert.</a:t>
            </a:r>
          </a:p>
          <a:p>
            <a:pPr algn="l">
              <a:buFont typeface="Arial" panose="020B0604020202020204" pitchFamily="34" charset="0"/>
              <a:buChar char="•"/>
            </a:pPr>
            <a:r>
              <a:rPr lang="de-DE"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Nutzt Bilder, Emotionen und konkrete Situationen – keine abstrakten Begriffe oder Fachsprache.</a:t>
            </a:r>
          </a:p>
        </p:txBody>
      </p:sp>
      <p:sp>
        <p:nvSpPr>
          <p:cNvPr id="2" name="Textfeld 1">
            <a:extLst>
              <a:ext uri="{FF2B5EF4-FFF2-40B4-BE49-F238E27FC236}">
                <a16:creationId xmlns:a16="http://schemas.microsoft.com/office/drawing/2014/main" id="{D72C8F43-0E91-7C21-935E-F7E1BA83F0DD}"/>
              </a:ext>
            </a:extLst>
          </p:cNvPr>
          <p:cNvSpPr txBox="1"/>
          <p:nvPr/>
        </p:nvSpPr>
        <p:spPr>
          <a:xfrm>
            <a:off x="1776845" y="3345873"/>
            <a:ext cx="184731" cy="369332"/>
          </a:xfrm>
          <a:prstGeom prst="rect">
            <a:avLst/>
          </a:prstGeom>
          <a:noFill/>
        </p:spPr>
        <p:txBody>
          <a:bodyPr wrap="none" rtlCol="0">
            <a:spAutoFit/>
          </a:bodyPr>
          <a:lstStyle/>
          <a:p>
            <a:endParaRPr lang="de-FR" dirty="0"/>
          </a:p>
        </p:txBody>
      </p:sp>
      <p:pic>
        <p:nvPicPr>
          <p:cNvPr id="6" name="Grafik 5" descr="Ein Bild, das Text enthält.&#10;&#10;Automatisch generierte Beschreibung">
            <a:extLst>
              <a:ext uri="{FF2B5EF4-FFF2-40B4-BE49-F238E27FC236}">
                <a16:creationId xmlns:a16="http://schemas.microsoft.com/office/drawing/2014/main" id="{716553D5-4E72-712E-7A07-2AB68AD6FC9A}"/>
              </a:ext>
            </a:extLst>
          </p:cNvPr>
          <p:cNvPicPr>
            <a:picLocks noChangeAspect="1"/>
          </p:cNvPicPr>
          <p:nvPr/>
        </p:nvPicPr>
        <p:blipFill>
          <a:blip r:embed="rId3"/>
          <a:stretch>
            <a:fillRect/>
          </a:stretch>
        </p:blipFill>
        <p:spPr>
          <a:xfrm>
            <a:off x="0" y="5808535"/>
            <a:ext cx="2123048" cy="1069446"/>
          </a:xfrm>
          <a:prstGeom prst="rect">
            <a:avLst/>
          </a:prstGeom>
        </p:spPr>
      </p:pic>
      <p:pic>
        <p:nvPicPr>
          <p:cNvPr id="9" name="Grafik 8">
            <a:extLst>
              <a:ext uri="{FF2B5EF4-FFF2-40B4-BE49-F238E27FC236}">
                <a16:creationId xmlns:a16="http://schemas.microsoft.com/office/drawing/2014/main" id="{CEC9EE91-D790-5F9E-C2C6-2FA109DAFFB6}"/>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4F4E4093-9CB8-85B1-D611-348AF538AF08}"/>
              </a:ext>
            </a:extLst>
          </p:cNvPr>
          <p:cNvPicPr>
            <a:picLocks noChangeAspect="1"/>
          </p:cNvPicPr>
          <p:nvPr/>
        </p:nvPicPr>
        <p:blipFill>
          <a:blip r:embed="rId5"/>
          <a:stretch>
            <a:fillRect/>
          </a:stretch>
        </p:blipFill>
        <p:spPr>
          <a:xfrm>
            <a:off x="11161413" y="-29099"/>
            <a:ext cx="1030586" cy="1030586"/>
          </a:xfrm>
          <a:prstGeom prst="rect">
            <a:avLst/>
          </a:prstGeom>
        </p:spPr>
      </p:pic>
    </p:spTree>
    <p:extLst>
      <p:ext uri="{BB962C8B-B14F-4D97-AF65-F5344CB8AC3E}">
        <p14:creationId xmlns:p14="http://schemas.microsoft.com/office/powerpoint/2010/main" val="3198172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492E4-9737-7733-4574-A0257ADC1AE2}"/>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Pause </a:t>
            </a:r>
          </a:p>
        </p:txBody>
      </p:sp>
      <p:pic>
        <p:nvPicPr>
          <p:cNvPr id="8" name="Inhaltsplatzhalter 7" descr="Obstschüssel">
            <a:extLst>
              <a:ext uri="{FF2B5EF4-FFF2-40B4-BE49-F238E27FC236}">
                <a16:creationId xmlns:a16="http://schemas.microsoft.com/office/drawing/2014/main" id="{7D1E6E88-C613-FA09-34EF-7B379E63C8F6}"/>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1743121" y="2208113"/>
            <a:ext cx="2777364" cy="2777364"/>
          </a:xfrm>
        </p:spPr>
      </p:pic>
      <p:pic>
        <p:nvPicPr>
          <p:cNvPr id="10" name="Grafik 9" descr="Kaffee">
            <a:extLst>
              <a:ext uri="{FF2B5EF4-FFF2-40B4-BE49-F238E27FC236}">
                <a16:creationId xmlns:a16="http://schemas.microsoft.com/office/drawing/2014/main" id="{9EF219FC-BDF3-64AD-4718-ADD68A6A41F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78392" y="1709874"/>
            <a:ext cx="3312017" cy="331201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C1544A50-D88E-96A2-D797-31FB60D472E4}"/>
              </a:ext>
            </a:extLst>
          </p:cNvPr>
          <p:cNvPicPr>
            <a:picLocks noChangeAspect="1"/>
          </p:cNvPicPr>
          <p:nvPr/>
        </p:nvPicPr>
        <p:blipFill>
          <a:blip r:embed="rId5"/>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DD6D2938-5661-3B16-A9E3-81350D2B2057}"/>
              </a:ext>
            </a:extLst>
          </p:cNvPr>
          <p:cNvPicPr>
            <a:picLocks noChangeAspect="1"/>
          </p:cNvPicPr>
          <p:nvPr/>
        </p:nvPicPr>
        <p:blipFill>
          <a:blip r:embed="rId6"/>
          <a:stretch>
            <a:fillRect/>
          </a:stretch>
        </p:blipFill>
        <p:spPr>
          <a:xfrm>
            <a:off x="9200644" y="6232722"/>
            <a:ext cx="2991355" cy="625278"/>
          </a:xfrm>
          <a:prstGeom prst="rect">
            <a:avLst/>
          </a:prstGeom>
        </p:spPr>
      </p:pic>
      <p:pic>
        <p:nvPicPr>
          <p:cNvPr id="3" name="Grafik 2">
            <a:extLst>
              <a:ext uri="{FF2B5EF4-FFF2-40B4-BE49-F238E27FC236}">
                <a16:creationId xmlns:a16="http://schemas.microsoft.com/office/drawing/2014/main" id="{77333883-4849-A031-535C-7F15E4287580}"/>
              </a:ext>
            </a:extLst>
          </p:cNvPr>
          <p:cNvPicPr>
            <a:picLocks noChangeAspect="1"/>
          </p:cNvPicPr>
          <p:nvPr/>
        </p:nvPicPr>
        <p:blipFill>
          <a:blip r:embed="rId7"/>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266936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A757A-A3E1-CD42-B855-641A83D173CE}"/>
              </a:ext>
            </a:extLst>
          </p:cNvPr>
          <p:cNvSpPr>
            <a:spLocks noGrp="1"/>
          </p:cNvSpPr>
          <p:nvPr>
            <p:ph type="title"/>
          </p:nvPr>
        </p:nvSpPr>
        <p:spPr/>
        <p:txBody>
          <a:bodyPr/>
          <a:lstStyle/>
          <a:p>
            <a:r>
              <a:rPr lang="de-DE" b="1" dirty="0">
                <a:latin typeface="Open Sans" panose="020B0606030504020204" pitchFamily="34" charset="0"/>
                <a:ea typeface="Open Sans" panose="020B0606030504020204" pitchFamily="34" charset="0"/>
                <a:cs typeface="Open Sans" panose="020B0606030504020204" pitchFamily="34" charset="0"/>
              </a:rPr>
              <a:t>Vorbereitung einer Präsentation</a:t>
            </a:r>
          </a:p>
        </p:txBody>
      </p:sp>
      <p:sp>
        <p:nvSpPr>
          <p:cNvPr id="3" name="Textplatzhalter 2">
            <a:extLst>
              <a:ext uri="{FF2B5EF4-FFF2-40B4-BE49-F238E27FC236}">
                <a16:creationId xmlns:a16="http://schemas.microsoft.com/office/drawing/2014/main" id="{D0D7731A-A5F1-3C41-B92E-9EB22FDD28A2}"/>
              </a:ext>
            </a:extLst>
          </p:cNvPr>
          <p:cNvSpPr>
            <a:spLocks noGrp="1"/>
          </p:cNvSpPr>
          <p:nvPr>
            <p:ph idx="1"/>
          </p:nvPr>
        </p:nvSpPr>
        <p:spPr/>
        <p:txBody>
          <a:bodyPr>
            <a:normAutofit/>
          </a:bodyPr>
          <a:lstStyle/>
          <a:p>
            <a: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Bereitet eine Präsentation eurer Geschichte vor! </a:t>
            </a:r>
          </a:p>
          <a:p>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Denkt dabei an den Storytelling-Workshop und die Fakten, die ihr heute gelernt habt.</a:t>
            </a:r>
            <a:b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Struktur:</a:t>
            </a:r>
          </a:p>
          <a:p>
            <a:pPr marL="514350" indent="-514350">
              <a:buAutoNum type="arabicPeriod"/>
            </a:pPr>
            <a:r>
              <a:rPr lang="de-DE" sz="2200" dirty="0">
                <a:latin typeface="Open Sans" panose="020B0606030504020204" pitchFamily="34" charset="0"/>
                <a:ea typeface="Open Sans" panose="020B0606030504020204" pitchFamily="34" charset="0"/>
                <a:cs typeface="Open Sans" panose="020B0606030504020204" pitchFamily="34" charset="0"/>
              </a:rPr>
              <a:t>Status Quo der Kommunikation eures Themas</a:t>
            </a:r>
            <a:endParaRPr lang="de-DE"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r>
              <a:rPr lang="de-DE"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Eure Geschichte – Eure Perspektive</a:t>
            </a:r>
          </a:p>
          <a:p>
            <a:pPr marL="514350" indent="-514350">
              <a:buAutoNum type="arabicPeriod"/>
            </a:pPr>
            <a:r>
              <a:rPr lang="de-DE"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Fragen </a:t>
            </a:r>
          </a:p>
        </p:txBody>
      </p:sp>
      <p:pic>
        <p:nvPicPr>
          <p:cNvPr id="5" name="Grafik 4" descr="Ein Bild, das Text enthält.&#10;&#10;Automatisch generierte Beschreibung">
            <a:extLst>
              <a:ext uri="{FF2B5EF4-FFF2-40B4-BE49-F238E27FC236}">
                <a16:creationId xmlns:a16="http://schemas.microsoft.com/office/drawing/2014/main" id="{876FC076-9189-2DBF-9554-A8140DE3E27A}"/>
              </a:ext>
            </a:extLst>
          </p:cNvPr>
          <p:cNvPicPr>
            <a:picLocks noChangeAspect="1"/>
          </p:cNvPicPr>
          <p:nvPr/>
        </p:nvPicPr>
        <p:blipFill>
          <a:blip r:embed="rId3"/>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7F5EC40A-BD78-4232-E8C8-CAA41D55E67E}"/>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68D3D1BA-57CE-245A-8BE6-43EB3D042232}"/>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1043086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95340279-29C8-A48E-311D-BB02D5DF8051}"/>
              </a:ext>
            </a:extLst>
          </p:cNvPr>
          <p:cNvPicPr>
            <a:picLocks noChangeAspect="1"/>
          </p:cNvPicPr>
          <p:nvPr/>
        </p:nvPicPr>
        <p:blipFill>
          <a:blip r:embed="rId3"/>
          <a:stretch>
            <a:fillRect/>
          </a:stretch>
        </p:blipFill>
        <p:spPr>
          <a:xfrm>
            <a:off x="0" y="5808535"/>
            <a:ext cx="2123048" cy="1069446"/>
          </a:xfrm>
          <a:prstGeom prst="rect">
            <a:avLst/>
          </a:prstGeom>
        </p:spPr>
      </p:pic>
      <p:pic>
        <p:nvPicPr>
          <p:cNvPr id="7" name="Grafik 6">
            <a:extLst>
              <a:ext uri="{FF2B5EF4-FFF2-40B4-BE49-F238E27FC236}">
                <a16:creationId xmlns:a16="http://schemas.microsoft.com/office/drawing/2014/main" id="{7C91070C-3937-08BD-E9F4-61CFC8F3FBF3}"/>
              </a:ext>
            </a:extLst>
          </p:cNvPr>
          <p:cNvPicPr>
            <a:picLocks noChangeAspect="1"/>
          </p:cNvPicPr>
          <p:nvPr/>
        </p:nvPicPr>
        <p:blipFill>
          <a:blip r:embed="rId4"/>
          <a:stretch>
            <a:fillRect/>
          </a:stretch>
        </p:blipFill>
        <p:spPr>
          <a:xfrm>
            <a:off x="9200644" y="6232722"/>
            <a:ext cx="2991355" cy="625278"/>
          </a:xfrm>
          <a:prstGeom prst="rect">
            <a:avLst/>
          </a:prstGeom>
        </p:spPr>
      </p:pic>
      <p:sp>
        <p:nvSpPr>
          <p:cNvPr id="2" name="Titel 1">
            <a:extLst>
              <a:ext uri="{FF2B5EF4-FFF2-40B4-BE49-F238E27FC236}">
                <a16:creationId xmlns:a16="http://schemas.microsoft.com/office/drawing/2014/main" id="{216F681B-3D43-CEB0-5308-9FF0876CFD08}"/>
              </a:ext>
            </a:extLst>
          </p:cNvPr>
          <p:cNvSpPr>
            <a:spLocks noGrp="1"/>
          </p:cNvSpPr>
          <p:nvPr>
            <p:ph type="title"/>
          </p:nvPr>
        </p:nvSpPr>
        <p:spPr>
          <a:xfrm>
            <a:off x="799439" y="-37749"/>
            <a:ext cx="10515600" cy="1325563"/>
          </a:xfrm>
        </p:spPr>
        <p:txBody>
          <a:bodyPr>
            <a:normAutofit/>
          </a:bodyPr>
          <a:lstStyle/>
          <a:p>
            <a:r>
              <a:rPr lang="de-DE" sz="4400" b="1" dirty="0">
                <a:latin typeface="Open Sans" panose="020B0606030504020204" pitchFamily="34" charset="0"/>
                <a:ea typeface="Open Sans" panose="020B0606030504020204" pitchFamily="34" charset="0"/>
                <a:cs typeface="Open Sans" panose="020B0606030504020204" pitchFamily="34" charset="0"/>
              </a:rPr>
              <a:t>Unsere Gäste </a:t>
            </a:r>
          </a:p>
        </p:txBody>
      </p:sp>
      <p:pic>
        <p:nvPicPr>
          <p:cNvPr id="3" name="Grafik 2">
            <a:extLst>
              <a:ext uri="{FF2B5EF4-FFF2-40B4-BE49-F238E27FC236}">
                <a16:creationId xmlns:a16="http://schemas.microsoft.com/office/drawing/2014/main" id="{63D062C3-F5C8-2BA2-65D1-073EFE7D0505}"/>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591774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A87251-D98A-58B9-23F3-35DF35B26486}"/>
              </a:ext>
            </a:extLst>
          </p:cNvPr>
          <p:cNvSpPr>
            <a:spLocks noGrp="1"/>
          </p:cNvSpPr>
          <p:nvPr>
            <p:ph type="body" idx="1"/>
          </p:nvPr>
        </p:nvSpPr>
        <p:spPr/>
        <p:txBody>
          <a:bodyPr>
            <a:normAutofit/>
          </a:bodyPr>
          <a:lstStyle/>
          <a:p>
            <a:pPr algn="ctr"/>
            <a:r>
              <a:rPr lang="de-FR" sz="4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Vorstellung eurer Ideen </a:t>
            </a:r>
          </a:p>
        </p:txBody>
      </p:sp>
      <p:pic>
        <p:nvPicPr>
          <p:cNvPr id="5" name="Grafik 4" descr="Ein Bild, das Text enthält.&#10;&#10;Automatisch generierte Beschreibung">
            <a:extLst>
              <a:ext uri="{FF2B5EF4-FFF2-40B4-BE49-F238E27FC236}">
                <a16:creationId xmlns:a16="http://schemas.microsoft.com/office/drawing/2014/main" id="{DDB4D355-CD15-5D15-2E08-839CDC455D10}"/>
              </a:ext>
            </a:extLst>
          </p:cNvPr>
          <p:cNvPicPr>
            <a:picLocks noChangeAspect="1"/>
          </p:cNvPicPr>
          <p:nvPr/>
        </p:nvPicPr>
        <p:blipFill>
          <a:blip r:embed="rId3"/>
          <a:stretch>
            <a:fillRect/>
          </a:stretch>
        </p:blipFill>
        <p:spPr>
          <a:xfrm>
            <a:off x="0" y="5808535"/>
            <a:ext cx="2123048" cy="1069446"/>
          </a:xfrm>
          <a:prstGeom prst="rect">
            <a:avLst/>
          </a:prstGeom>
        </p:spPr>
      </p:pic>
      <p:pic>
        <p:nvPicPr>
          <p:cNvPr id="6" name="Grafik 5">
            <a:extLst>
              <a:ext uri="{FF2B5EF4-FFF2-40B4-BE49-F238E27FC236}">
                <a16:creationId xmlns:a16="http://schemas.microsoft.com/office/drawing/2014/main" id="{28BF7E4D-5FB7-F4BD-6BD0-02CF0C5DB0F4}"/>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EB6AA759-475C-A5F7-E368-53C258231CD5}"/>
              </a:ext>
            </a:extLst>
          </p:cNvPr>
          <p:cNvPicPr>
            <a:picLocks noChangeAspect="1"/>
          </p:cNvPicPr>
          <p:nvPr/>
        </p:nvPicPr>
        <p:blipFill>
          <a:blip r:embed="rId5"/>
          <a:stretch>
            <a:fillRect/>
          </a:stretch>
        </p:blipFill>
        <p:spPr>
          <a:xfrm>
            <a:off x="3929411" y="256286"/>
            <a:ext cx="4333177" cy="4333177"/>
          </a:xfrm>
          <a:prstGeom prst="rect">
            <a:avLst/>
          </a:prstGeom>
        </p:spPr>
      </p:pic>
    </p:spTree>
    <p:extLst>
      <p:ext uri="{BB962C8B-B14F-4D97-AF65-F5344CB8AC3E}">
        <p14:creationId xmlns:p14="http://schemas.microsoft.com/office/powerpoint/2010/main" val="177664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9A861C-B5D8-F447-8201-5FD2B639D1DA}"/>
              </a:ext>
            </a:extLst>
          </p:cNvPr>
          <p:cNvSpPr>
            <a:spLocks noGrp="1"/>
          </p:cNvSpPr>
          <p:nvPr>
            <p:ph idx="1"/>
          </p:nvPr>
        </p:nvSpPr>
        <p:spPr>
          <a:xfrm>
            <a:off x="777879" y="1964415"/>
            <a:ext cx="9601200" cy="3581400"/>
          </a:xfrm>
        </p:spPr>
        <p:txBody>
          <a:bodyPr>
            <a:normAutofit/>
          </a:bodyPr>
          <a:lstStyle/>
          <a:p>
            <a: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Umfasst alle EU-Programme für allgemeine und berufliche Bildung, Jugend und Sport </a:t>
            </a:r>
            <a:b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Förderung von Austausch und Praktika für u.a. Auszubildende</a:t>
            </a:r>
            <a:b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Europäisches Solidaritätskorps</a:t>
            </a:r>
          </a:p>
          <a:p>
            <a:endParaRPr lang="de-DE" sz="4000" dirty="0">
              <a:solidFill>
                <a:srgbClr val="FFC000"/>
              </a:solidFill>
            </a:endParaRPr>
          </a:p>
          <a:p>
            <a:endParaRPr lang="de-DE" sz="2800" dirty="0">
              <a:solidFill>
                <a:srgbClr val="FFC000"/>
              </a:solidFill>
            </a:endParaRPr>
          </a:p>
          <a:p>
            <a:endParaRPr lang="de-DE" sz="2800" dirty="0">
              <a:solidFill>
                <a:srgbClr val="FFC000"/>
              </a:solidFill>
            </a:endParaRPr>
          </a:p>
        </p:txBody>
      </p:sp>
      <p:sp>
        <p:nvSpPr>
          <p:cNvPr id="7" name="Titel 1">
            <a:extLst>
              <a:ext uri="{FF2B5EF4-FFF2-40B4-BE49-F238E27FC236}">
                <a16:creationId xmlns:a16="http://schemas.microsoft.com/office/drawing/2014/main" id="{6A0B0922-4F74-B04E-B1E4-2FD15A647493}"/>
              </a:ext>
            </a:extLst>
          </p:cNvPr>
          <p:cNvSpPr txBox="1">
            <a:spLocks/>
          </p:cNvSpPr>
          <p:nvPr/>
        </p:nvSpPr>
        <p:spPr>
          <a:xfrm>
            <a:off x="777879" y="47851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b="1" dirty="0">
                <a:solidFill>
                  <a:schemeClr val="tx1"/>
                </a:solidFill>
                <a:latin typeface="Open Sans" panose="020B0606030504020204" pitchFamily="34" charset="0"/>
                <a:ea typeface="Open Sans" panose="020B0606030504020204" pitchFamily="34" charset="0"/>
                <a:cs typeface="Open Sans" panose="020B0606030504020204" pitchFamily="34" charset="0"/>
              </a:rPr>
              <a:t>Erasmus + - Was ist das?</a:t>
            </a:r>
          </a:p>
        </p:txBody>
      </p:sp>
      <p:pic>
        <p:nvPicPr>
          <p:cNvPr id="8" name="Grafik 7" descr="Ein Bild, das Text enthält.&#10;&#10;Automatisch generierte Beschreibung">
            <a:extLst>
              <a:ext uri="{FF2B5EF4-FFF2-40B4-BE49-F238E27FC236}">
                <a16:creationId xmlns:a16="http://schemas.microsoft.com/office/drawing/2014/main" id="{4315FC62-4A9D-700A-6B80-45C9FC4E47C1}"/>
              </a:ext>
            </a:extLst>
          </p:cNvPr>
          <p:cNvPicPr>
            <a:picLocks noChangeAspect="1"/>
          </p:cNvPicPr>
          <p:nvPr/>
        </p:nvPicPr>
        <p:blipFill>
          <a:blip r:embed="rId3"/>
          <a:stretch>
            <a:fillRect/>
          </a:stretch>
        </p:blipFill>
        <p:spPr>
          <a:xfrm>
            <a:off x="0" y="5808535"/>
            <a:ext cx="2123048" cy="1069446"/>
          </a:xfrm>
          <a:prstGeom prst="rect">
            <a:avLst/>
          </a:prstGeom>
        </p:spPr>
      </p:pic>
      <p:pic>
        <p:nvPicPr>
          <p:cNvPr id="4" name="Grafik 3">
            <a:extLst>
              <a:ext uri="{FF2B5EF4-FFF2-40B4-BE49-F238E27FC236}">
                <a16:creationId xmlns:a16="http://schemas.microsoft.com/office/drawing/2014/main" id="{B7D99F4D-522B-7AC9-CFCE-EB23C71AA846}"/>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2E40B15F-4E8A-BFFF-AFEF-0F7063DB9D61}"/>
              </a:ext>
            </a:extLst>
          </p:cNvPr>
          <p:cNvPicPr>
            <a:picLocks noChangeAspect="1"/>
          </p:cNvPicPr>
          <p:nvPr/>
        </p:nvPicPr>
        <p:blipFill>
          <a:blip r:embed="rId5"/>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2129348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48202" y="441935"/>
            <a:ext cx="5459896" cy="90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34088" y="1091520"/>
            <a:ext cx="1474396" cy="4096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A110B24-0084-6A49-8CD2-0D053E86E69C}"/>
              </a:ext>
            </a:extLst>
          </p:cNvPr>
          <p:cNvSpPr txBox="1"/>
          <p:nvPr/>
        </p:nvSpPr>
        <p:spPr>
          <a:xfrm>
            <a:off x="734088" y="4452726"/>
            <a:ext cx="10319659" cy="769441"/>
          </a:xfrm>
          <a:prstGeom prst="rect">
            <a:avLst/>
          </a:prstGeom>
          <a:noFill/>
        </p:spPr>
        <p:txBody>
          <a:bodyPr wrap="square" rtlCol="0">
            <a:spAutoFit/>
          </a:bodyPr>
          <a:lstStyle/>
          <a:p>
            <a:pPr algn="ctr"/>
            <a:r>
              <a:rPr lang="de-DE" sz="4400" b="1" dirty="0">
                <a:latin typeface="Open Sans" panose="020B0606030504020204" pitchFamily="34" charset="0"/>
                <a:ea typeface="Open Sans" panose="020B0606030504020204" pitchFamily="34" charset="0"/>
                <a:cs typeface="Open Sans" panose="020B0606030504020204" pitchFamily="34" charset="0"/>
              </a:rPr>
              <a:t>Reflexion und Evaluation</a:t>
            </a:r>
            <a:endParaRPr lang="de-DE" sz="4400" b="1" dirty="0">
              <a:solidFill>
                <a:srgbClr val="24285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feld 4">
            <a:extLst>
              <a:ext uri="{FF2B5EF4-FFF2-40B4-BE49-F238E27FC236}">
                <a16:creationId xmlns:a16="http://schemas.microsoft.com/office/drawing/2014/main" id="{08FC8798-1E93-DB48-AE79-32325E3AD936}"/>
              </a:ext>
            </a:extLst>
          </p:cNvPr>
          <p:cNvSpPr txBox="1"/>
          <p:nvPr/>
        </p:nvSpPr>
        <p:spPr>
          <a:xfrm>
            <a:off x="4314825" y="3914775"/>
            <a:ext cx="184731" cy="369332"/>
          </a:xfrm>
          <a:prstGeom prst="rect">
            <a:avLst/>
          </a:prstGeom>
          <a:noFill/>
        </p:spPr>
        <p:txBody>
          <a:bodyPr wrap="none" rtlCol="0">
            <a:spAutoFit/>
          </a:bodyPr>
          <a:lstStyle/>
          <a:p>
            <a:endParaRPr lang="de-DE"/>
          </a:p>
        </p:txBody>
      </p:sp>
      <p:pic>
        <p:nvPicPr>
          <p:cNvPr id="13" name="Bild 4">
            <a:extLst>
              <a:ext uri="{FF2B5EF4-FFF2-40B4-BE49-F238E27FC236}">
                <a16:creationId xmlns:a16="http://schemas.microsoft.com/office/drawing/2014/main" id="{170F274A-4054-4D73-A4F1-A9A2CA79A1D5}"/>
              </a:ext>
            </a:extLst>
          </p:cNvPr>
          <p:cNvPicPr>
            <a:picLocks noChangeAspect="1"/>
          </p:cNvPicPr>
          <p:nvPr/>
        </p:nvPicPr>
        <p:blipFill>
          <a:blip r:embed="rId3"/>
          <a:stretch>
            <a:fillRect/>
          </a:stretch>
        </p:blipFill>
        <p:spPr>
          <a:xfrm>
            <a:off x="3073359" y="733941"/>
            <a:ext cx="5461000" cy="3365500"/>
          </a:xfrm>
          <a:prstGeom prst="rect">
            <a:avLst/>
          </a:prstGeom>
          <a:ln>
            <a:solidFill>
              <a:srgbClr val="EEAD93"/>
            </a:solidFill>
          </a:ln>
        </p:spPr>
      </p:pic>
      <p:pic>
        <p:nvPicPr>
          <p:cNvPr id="6" name="Grafik 5" descr="Ein Bild, das Text enthält.&#10;&#10;Automatisch generierte Beschreibung">
            <a:extLst>
              <a:ext uri="{FF2B5EF4-FFF2-40B4-BE49-F238E27FC236}">
                <a16:creationId xmlns:a16="http://schemas.microsoft.com/office/drawing/2014/main" id="{BB7E003E-B86E-F735-D0F9-81E7D91D0BB2}"/>
              </a:ext>
            </a:extLst>
          </p:cNvPr>
          <p:cNvPicPr>
            <a:picLocks noChangeAspect="1"/>
          </p:cNvPicPr>
          <p:nvPr/>
        </p:nvPicPr>
        <p:blipFill>
          <a:blip r:embed="rId4"/>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2174077C-D6EA-B8D8-9A14-6CA0FAB7F464}"/>
              </a:ext>
            </a:extLst>
          </p:cNvPr>
          <p:cNvPicPr>
            <a:picLocks noChangeAspect="1"/>
          </p:cNvPicPr>
          <p:nvPr/>
        </p:nvPicPr>
        <p:blipFill>
          <a:blip r:embed="rId5"/>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7BFA2510-4FC1-2262-AAF2-1649A566BE98}"/>
              </a:ext>
            </a:extLst>
          </p:cNvPr>
          <p:cNvPicPr>
            <a:picLocks noChangeAspect="1"/>
          </p:cNvPicPr>
          <p:nvPr/>
        </p:nvPicPr>
        <p:blipFill>
          <a:blip r:embed="rId6"/>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614326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a:extLst>
              <a:ext uri="{FF2B5EF4-FFF2-40B4-BE49-F238E27FC236}">
                <a16:creationId xmlns:a16="http://schemas.microsoft.com/office/drawing/2014/main" id="{835CBFA5-2E16-6445-9143-D0EDAC0C87E1}"/>
              </a:ext>
            </a:extLst>
          </p:cNvPr>
          <p:cNvSpPr>
            <a:spLocks noGrp="1" noChangeAspect="1" noChangeArrowheads="1"/>
          </p:cNvSpPr>
          <p:nvPr>
            <p:ph type="title"/>
          </p:nvPr>
        </p:nvSpPr>
        <p:spPr bwMode="auto">
          <a:xfrm>
            <a:off x="512873" y="412566"/>
            <a:ext cx="10515600" cy="285273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de-DE" sz="4400" b="1" dirty="0" err="1">
                <a:latin typeface="Open Sans" panose="020B0606030504020204" pitchFamily="34" charset="0"/>
                <a:ea typeface="Open Sans" panose="020B0606030504020204" pitchFamily="34" charset="0"/>
                <a:cs typeface="Open Sans" panose="020B0606030504020204" pitchFamily="34" charset="0"/>
              </a:rPr>
              <a:t>Mentimeter</a:t>
            </a:r>
            <a:r>
              <a:rPr lang="de-DE" sz="4400" b="1" dirty="0">
                <a:latin typeface="Open Sans" panose="020B0606030504020204" pitchFamily="34" charset="0"/>
                <a:ea typeface="Open Sans" panose="020B0606030504020204" pitchFamily="34" charset="0"/>
                <a:cs typeface="Open Sans" panose="020B0606030504020204" pitchFamily="34" charset="0"/>
              </a:rPr>
              <a:t>-Evaluation </a:t>
            </a:r>
          </a:p>
        </p:txBody>
      </p:sp>
      <p:pic>
        <p:nvPicPr>
          <p:cNvPr id="5" name="Grafik 4" descr="Ein Bild, das Text enthält.&#10;&#10;Automatisch generierte Beschreibung">
            <a:extLst>
              <a:ext uri="{FF2B5EF4-FFF2-40B4-BE49-F238E27FC236}">
                <a16:creationId xmlns:a16="http://schemas.microsoft.com/office/drawing/2014/main" id="{B156EFCA-385C-2E27-A122-024349D05496}"/>
              </a:ext>
            </a:extLst>
          </p:cNvPr>
          <p:cNvPicPr>
            <a:picLocks noChangeAspect="1"/>
          </p:cNvPicPr>
          <p:nvPr/>
        </p:nvPicPr>
        <p:blipFill>
          <a:blip r:embed="rId2"/>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B4BD9EF3-FDBD-44E5-C5E7-8076E2FE010B}"/>
              </a:ext>
            </a:extLst>
          </p:cNvPr>
          <p:cNvPicPr>
            <a:picLocks noChangeAspect="1"/>
          </p:cNvPicPr>
          <p:nvPr/>
        </p:nvPicPr>
        <p:blipFill>
          <a:blip r:embed="rId3"/>
          <a:stretch>
            <a:fillRect/>
          </a:stretch>
        </p:blipFill>
        <p:spPr>
          <a:xfrm>
            <a:off x="9200644" y="6232722"/>
            <a:ext cx="2991355" cy="625278"/>
          </a:xfrm>
          <a:prstGeom prst="rect">
            <a:avLst/>
          </a:prstGeom>
        </p:spPr>
      </p:pic>
      <p:pic>
        <p:nvPicPr>
          <p:cNvPr id="2" name="Grafik 1">
            <a:extLst>
              <a:ext uri="{FF2B5EF4-FFF2-40B4-BE49-F238E27FC236}">
                <a16:creationId xmlns:a16="http://schemas.microsoft.com/office/drawing/2014/main" id="{A542465B-E6CA-D440-CD3E-A3AAA664F4B6}"/>
              </a:ext>
            </a:extLst>
          </p:cNvPr>
          <p:cNvPicPr>
            <a:picLocks noChangeAspect="1"/>
          </p:cNvPicPr>
          <p:nvPr/>
        </p:nvPicPr>
        <p:blipFill>
          <a:blip r:embed="rId4"/>
          <a:stretch>
            <a:fillRect/>
          </a:stretch>
        </p:blipFill>
        <p:spPr>
          <a:xfrm>
            <a:off x="10633586" y="-29100"/>
            <a:ext cx="1558413" cy="1558413"/>
          </a:xfrm>
          <a:prstGeom prst="rect">
            <a:avLst/>
          </a:prstGeom>
        </p:spPr>
      </p:pic>
      <p:pic>
        <p:nvPicPr>
          <p:cNvPr id="4" name="Grafik 3" descr="Ein Bild, das Muster, Kunst, Grafiken, Quadrat enthält.&#10;&#10;KI-generierte Inhalte können fehlerhaft sein.">
            <a:extLst>
              <a:ext uri="{FF2B5EF4-FFF2-40B4-BE49-F238E27FC236}">
                <a16:creationId xmlns:a16="http://schemas.microsoft.com/office/drawing/2014/main" id="{352D7BBC-1614-665A-4BA0-300B085523A7}"/>
              </a:ext>
            </a:extLst>
          </p:cNvPr>
          <p:cNvPicPr>
            <a:picLocks noChangeAspect="1"/>
          </p:cNvPicPr>
          <p:nvPr/>
        </p:nvPicPr>
        <p:blipFill>
          <a:blip r:embed="rId5"/>
          <a:stretch>
            <a:fillRect/>
          </a:stretch>
        </p:blipFill>
        <p:spPr>
          <a:xfrm>
            <a:off x="3540668" y="1529313"/>
            <a:ext cx="4460009" cy="4460009"/>
          </a:xfrm>
          <a:prstGeom prst="rect">
            <a:avLst/>
          </a:prstGeom>
          <a:ln>
            <a:solidFill>
              <a:srgbClr val="EEAD93"/>
            </a:solidFill>
          </a:ln>
        </p:spPr>
      </p:pic>
    </p:spTree>
    <p:extLst>
      <p:ext uri="{BB962C8B-B14F-4D97-AF65-F5344CB8AC3E}">
        <p14:creationId xmlns:p14="http://schemas.microsoft.com/office/powerpoint/2010/main" val="107563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F91C-46A1-2952-91C3-97A444A43EB0}"/>
              </a:ext>
            </a:extLst>
          </p:cNvPr>
          <p:cNvSpPr>
            <a:spLocks noGrp="1"/>
          </p:cNvSpPr>
          <p:nvPr>
            <p:ph type="title"/>
          </p:nvPr>
        </p:nvSpPr>
        <p:spPr/>
        <p:txBody>
          <a:bodyPr/>
          <a:lstStyle/>
          <a:p>
            <a:endParaRPr lang="de-FR" b="1" dirty="0"/>
          </a:p>
        </p:txBody>
      </p:sp>
      <p:sp>
        <p:nvSpPr>
          <p:cNvPr id="3" name="Inhaltsplatzhalter 2">
            <a:extLst>
              <a:ext uri="{FF2B5EF4-FFF2-40B4-BE49-F238E27FC236}">
                <a16:creationId xmlns:a16="http://schemas.microsoft.com/office/drawing/2014/main" id="{EC950DFA-A740-58BA-C3DE-C09EEBFF3DE7}"/>
              </a:ext>
            </a:extLst>
          </p:cNvPr>
          <p:cNvSpPr>
            <a:spLocks noGrp="1"/>
          </p:cNvSpPr>
          <p:nvPr>
            <p:ph idx="1"/>
          </p:nvPr>
        </p:nvSpPr>
        <p:spPr>
          <a:xfrm>
            <a:off x="838200" y="2526643"/>
            <a:ext cx="10515600" cy="4351338"/>
          </a:xfrm>
        </p:spPr>
        <p:txBody>
          <a:bodyPr/>
          <a:lstStyle/>
          <a:p>
            <a:pPr marL="0" indent="0" algn="just">
              <a:buNone/>
            </a:pPr>
            <a:r>
              <a:rPr lang="de-DE" sz="2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Von der Europäischen Union finanziert. Die geäußerten Ansichten und Meinungen entsprechen jedoch ausschließlich denen des Autors bzw. der Autoren und spiegeln nicht zwingend die der Europäischen Union oder der Europäischen Kommission wider. Weder die Europäische Union noch die Europäische Kommission können dafür verantwortlich gemacht werden.</a:t>
            </a:r>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de-FR" dirty="0"/>
          </a:p>
        </p:txBody>
      </p:sp>
      <p:pic>
        <p:nvPicPr>
          <p:cNvPr id="4" name="Grafik 3" descr="Ein Bild, das Text enthält.&#10;&#10;Automatisch generierte Beschreibung">
            <a:extLst>
              <a:ext uri="{FF2B5EF4-FFF2-40B4-BE49-F238E27FC236}">
                <a16:creationId xmlns:a16="http://schemas.microsoft.com/office/drawing/2014/main" id="{506A5940-1ED4-63E2-27A7-01EB37437170}"/>
              </a:ext>
            </a:extLst>
          </p:cNvPr>
          <p:cNvPicPr>
            <a:picLocks noChangeAspect="1"/>
          </p:cNvPicPr>
          <p:nvPr/>
        </p:nvPicPr>
        <p:blipFill>
          <a:blip r:embed="rId2"/>
          <a:stretch>
            <a:fillRect/>
          </a:stretch>
        </p:blipFill>
        <p:spPr>
          <a:xfrm>
            <a:off x="0" y="5808535"/>
            <a:ext cx="2123048" cy="1069446"/>
          </a:xfrm>
          <a:prstGeom prst="rect">
            <a:avLst/>
          </a:prstGeom>
        </p:spPr>
      </p:pic>
      <p:pic>
        <p:nvPicPr>
          <p:cNvPr id="5" name="Grafik 4">
            <a:extLst>
              <a:ext uri="{FF2B5EF4-FFF2-40B4-BE49-F238E27FC236}">
                <a16:creationId xmlns:a16="http://schemas.microsoft.com/office/drawing/2014/main" id="{CF84736F-EC42-77A8-5C39-0341C76E45C2}"/>
              </a:ext>
            </a:extLst>
          </p:cNvPr>
          <p:cNvPicPr>
            <a:picLocks noChangeAspect="1"/>
          </p:cNvPicPr>
          <p:nvPr/>
        </p:nvPicPr>
        <p:blipFill>
          <a:blip r:embed="rId3"/>
          <a:stretch>
            <a:fillRect/>
          </a:stretch>
        </p:blipFill>
        <p:spPr>
          <a:xfrm>
            <a:off x="9200644" y="6232722"/>
            <a:ext cx="2991355" cy="625278"/>
          </a:xfrm>
          <a:prstGeom prst="rect">
            <a:avLst/>
          </a:prstGeom>
        </p:spPr>
      </p:pic>
      <p:pic>
        <p:nvPicPr>
          <p:cNvPr id="6" name="Grafik 5">
            <a:extLst>
              <a:ext uri="{FF2B5EF4-FFF2-40B4-BE49-F238E27FC236}">
                <a16:creationId xmlns:a16="http://schemas.microsoft.com/office/drawing/2014/main" id="{884469FA-0694-CF39-8FB8-5336CD4FDA1F}"/>
              </a:ext>
            </a:extLst>
          </p:cNvPr>
          <p:cNvPicPr>
            <a:picLocks noChangeAspect="1"/>
          </p:cNvPicPr>
          <p:nvPr/>
        </p:nvPicPr>
        <p:blipFill>
          <a:blip r:embed="rId4"/>
          <a:stretch>
            <a:fillRect/>
          </a:stretch>
        </p:blipFill>
        <p:spPr>
          <a:xfrm>
            <a:off x="10633586" y="-29100"/>
            <a:ext cx="1558413" cy="1558413"/>
          </a:xfrm>
          <a:prstGeom prst="rect">
            <a:avLst/>
          </a:prstGeom>
        </p:spPr>
      </p:pic>
    </p:spTree>
    <p:extLst>
      <p:ext uri="{BB962C8B-B14F-4D97-AF65-F5344CB8AC3E}">
        <p14:creationId xmlns:p14="http://schemas.microsoft.com/office/powerpoint/2010/main" val="277454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E9359-EC4D-8EFA-5EFA-44A72B39B5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846207-187E-B8D2-C307-CC9C9A96904C}"/>
              </a:ext>
            </a:extLst>
          </p:cNvPr>
          <p:cNvSpPr>
            <a:spLocks noGrp="1"/>
          </p:cNvSpPr>
          <p:nvPr>
            <p:ph type="title"/>
          </p:nvPr>
        </p:nvSpPr>
        <p:spPr>
          <a:xfrm>
            <a:off x="838200" y="365125"/>
            <a:ext cx="9795386" cy="1325563"/>
          </a:xfrm>
        </p:spPr>
        <p:txBody>
          <a:bodyPr>
            <a:normAutofit fontScale="90000"/>
          </a:bodyPr>
          <a:lstStyle/>
          <a:p>
            <a:pPr>
              <a:buNone/>
            </a:pP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Wie blicken junge </a:t>
            </a:r>
            <a:r>
              <a:rPr lang="de-DE"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Wähler:innen</a:t>
            </a: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auf</a:t>
            </a:r>
            <a:b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r>
              <a:rPr lang="de-DE"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Politik, Parteien und Gesellschaft?</a:t>
            </a:r>
          </a:p>
        </p:txBody>
      </p:sp>
      <p:sp>
        <p:nvSpPr>
          <p:cNvPr id="3" name="Inhaltsplatzhalter 2">
            <a:extLst>
              <a:ext uri="{FF2B5EF4-FFF2-40B4-BE49-F238E27FC236}">
                <a16:creationId xmlns:a16="http://schemas.microsoft.com/office/drawing/2014/main" id="{1CC32E3E-4281-5EF1-F280-92124644A34F}"/>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53CF1350-DAA3-BFAE-999C-33FD23260FAC}"/>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00E4740A-3C40-1134-1B1B-2672A801ECA4}"/>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7AD9C074-C1B1-321C-3431-6C1714FC3045}"/>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6" name="Grafik 5" descr="Chat mit einfarbiger Füllung">
            <a:extLst>
              <a:ext uri="{FF2B5EF4-FFF2-40B4-BE49-F238E27FC236}">
                <a16:creationId xmlns:a16="http://schemas.microsoft.com/office/drawing/2014/main" id="{27DA16FD-14DE-B218-9121-EE41D068938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81404" y="2267985"/>
            <a:ext cx="3908978" cy="3908978"/>
          </a:xfrm>
          <a:prstGeom prst="rect">
            <a:avLst/>
          </a:prstGeom>
        </p:spPr>
      </p:pic>
      <p:sp>
        <p:nvSpPr>
          <p:cNvPr id="5" name="Textfeld 4">
            <a:extLst>
              <a:ext uri="{FF2B5EF4-FFF2-40B4-BE49-F238E27FC236}">
                <a16:creationId xmlns:a16="http://schemas.microsoft.com/office/drawing/2014/main" id="{11EDA0F1-C47F-13BB-FA4C-DB795AB5CBA8}"/>
              </a:ext>
            </a:extLst>
          </p:cNvPr>
          <p:cNvSpPr txBox="1"/>
          <p:nvPr/>
        </p:nvSpPr>
        <p:spPr>
          <a:xfrm>
            <a:off x="6829063" y="2303362"/>
            <a:ext cx="184731" cy="369332"/>
          </a:xfrm>
          <a:prstGeom prst="rect">
            <a:avLst/>
          </a:prstGeom>
          <a:noFill/>
        </p:spPr>
        <p:txBody>
          <a:bodyPr wrap="none" rtlCol="0">
            <a:spAutoFit/>
          </a:bodyPr>
          <a:lstStyle/>
          <a:p>
            <a:endParaRPr lang="de-FR" dirty="0"/>
          </a:p>
        </p:txBody>
      </p:sp>
    </p:spTree>
    <p:extLst>
      <p:ext uri="{BB962C8B-B14F-4D97-AF65-F5344CB8AC3E}">
        <p14:creationId xmlns:p14="http://schemas.microsoft.com/office/powerpoint/2010/main" val="324925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C86ED-14C5-1D3C-F987-7AA209ABCC0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3442E74-7562-03FE-AF18-3E35C5D00BC2}"/>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AEE3707A-42C4-BE20-7F9E-D01DA6B6F682}"/>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D5A719C0-9E70-8A98-F3C2-2C67C13C647E}"/>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1A136831-5D64-4A6B-EAAB-737F4FD86E69}"/>
              </a:ext>
            </a:extLst>
          </p:cNvPr>
          <p:cNvPicPr>
            <a:picLocks noChangeAspect="1"/>
          </p:cNvPicPr>
          <p:nvPr/>
        </p:nvPicPr>
        <p:blipFill>
          <a:blip r:embed="rId5"/>
          <a:stretch>
            <a:fillRect/>
          </a:stretch>
        </p:blipFill>
        <p:spPr>
          <a:xfrm>
            <a:off x="10633586" y="-29100"/>
            <a:ext cx="1558413" cy="1558413"/>
          </a:xfrm>
          <a:prstGeom prst="rect">
            <a:avLst/>
          </a:prstGeom>
        </p:spPr>
      </p:pic>
      <p:sp>
        <p:nvSpPr>
          <p:cNvPr id="16" name="Titel 1">
            <a:extLst>
              <a:ext uri="{FF2B5EF4-FFF2-40B4-BE49-F238E27FC236}">
                <a16:creationId xmlns:a16="http://schemas.microsoft.com/office/drawing/2014/main" id="{26F3B77C-C0C6-4403-ED36-05B6D2716B14}"/>
              </a:ext>
            </a:extLst>
          </p:cNvPr>
          <p:cNvSpPr txBox="1">
            <a:spLocks/>
          </p:cNvSpPr>
          <p:nvPr/>
        </p:nvSpPr>
        <p:spPr>
          <a:xfrm>
            <a:off x="838200" y="365125"/>
            <a:ext cx="9795386"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t>Wie blicken junge Wähler:innen auf</a:t>
            </a:r>
            <a:b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t>Politik, Parteien und Gesellschaft?</a:t>
            </a:r>
            <a:endParaRPr lang="de-DE"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fik 11" descr="Rede Silhouette">
            <a:extLst>
              <a:ext uri="{FF2B5EF4-FFF2-40B4-BE49-F238E27FC236}">
                <a16:creationId xmlns:a16="http://schemas.microsoft.com/office/drawing/2014/main" id="{1C405365-A5DE-DA43-4D3D-3DE0201D8AA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11061" y="469965"/>
            <a:ext cx="7756393" cy="7756393"/>
          </a:xfrm>
          <a:prstGeom prst="rect">
            <a:avLst/>
          </a:prstGeom>
        </p:spPr>
      </p:pic>
      <p:sp>
        <p:nvSpPr>
          <p:cNvPr id="14" name="Textfeld 13">
            <a:extLst>
              <a:ext uri="{FF2B5EF4-FFF2-40B4-BE49-F238E27FC236}">
                <a16:creationId xmlns:a16="http://schemas.microsoft.com/office/drawing/2014/main" id="{B9784A5B-B442-7B43-F4A8-C75DAEC4776D}"/>
              </a:ext>
            </a:extLst>
          </p:cNvPr>
          <p:cNvSpPr txBox="1"/>
          <p:nvPr/>
        </p:nvSpPr>
        <p:spPr>
          <a:xfrm>
            <a:off x="3512127" y="3327019"/>
            <a:ext cx="4966616" cy="646331"/>
          </a:xfrm>
          <a:prstGeom prst="rect">
            <a:avLst/>
          </a:prstGeom>
          <a:noFill/>
        </p:spPr>
        <p:txBody>
          <a:bodyPr wrap="none" rtlCol="0">
            <a:spAutoFit/>
          </a:bodyPr>
          <a:lstStyle/>
          <a:p>
            <a:r>
              <a:rPr lang="de-FR" dirty="0">
                <a:latin typeface="Open Sans" panose="020B0606030504020204" pitchFamily="34" charset="0"/>
                <a:ea typeface="Open Sans" panose="020B0606030504020204" pitchFamily="34" charset="0"/>
                <a:cs typeface="Open Sans" panose="020B0606030504020204" pitchFamily="34" charset="0"/>
              </a:rPr>
              <a:t>Jenseits von Wahlen gibt es für Bürger:innen</a:t>
            </a:r>
          </a:p>
          <a:p>
            <a:r>
              <a:rPr lang="de-FR" dirty="0">
                <a:latin typeface="Open Sans" panose="020B0606030504020204" pitchFamily="34" charset="0"/>
                <a:ea typeface="Open Sans" panose="020B0606030504020204" pitchFamily="34" charset="0"/>
                <a:cs typeface="Open Sans" panose="020B0606030504020204" pitchFamily="34" charset="0"/>
              </a:rPr>
              <a:t> nicht genügend Beteiligungsmöglichkeiten.  </a:t>
            </a:r>
          </a:p>
        </p:txBody>
      </p:sp>
    </p:spTree>
    <p:extLst>
      <p:ext uri="{BB962C8B-B14F-4D97-AF65-F5344CB8AC3E}">
        <p14:creationId xmlns:p14="http://schemas.microsoft.com/office/powerpoint/2010/main" val="253834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AA855-AF59-6D8B-7119-1961874A814E}"/>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B653A9-825B-9013-C3D8-F8182E6C4AF4}"/>
              </a:ext>
            </a:extLst>
          </p:cNvPr>
          <p:cNvSpPr>
            <a:spLocks noGrp="1"/>
          </p:cNvSpPr>
          <p:nvPr>
            <p:ph idx="1"/>
          </p:nvPr>
        </p:nvSpPr>
        <p:spPr/>
        <p:txBody>
          <a:bodyPr>
            <a:normAutofit/>
          </a:bodyPr>
          <a:lstStyle/>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pPr marL="0" indent="0">
              <a:buNone/>
            </a:pPr>
            <a:endParaRPr lang="de-DE" dirty="0">
              <a:solidFill>
                <a:srgbClr val="000000"/>
              </a:solidFill>
            </a:endParaRPr>
          </a:p>
          <a:p>
            <a:endParaRPr lang="de-DE" i="0" u="none" strike="noStrike" dirty="0">
              <a:solidFill>
                <a:srgbClr val="000000"/>
              </a:solidFill>
              <a:effectLst/>
            </a:endParaRPr>
          </a:p>
        </p:txBody>
      </p:sp>
      <p:pic>
        <p:nvPicPr>
          <p:cNvPr id="7" name="Grafik 6" descr="Ein Bild, das Text enthält.&#10;&#10;Automatisch generierte Beschreibung">
            <a:extLst>
              <a:ext uri="{FF2B5EF4-FFF2-40B4-BE49-F238E27FC236}">
                <a16:creationId xmlns:a16="http://schemas.microsoft.com/office/drawing/2014/main" id="{D59D494B-5C6E-9899-36B0-C89E89BDC6E2}"/>
              </a:ext>
            </a:extLst>
          </p:cNvPr>
          <p:cNvPicPr>
            <a:picLocks noChangeAspect="1"/>
          </p:cNvPicPr>
          <p:nvPr/>
        </p:nvPicPr>
        <p:blipFill>
          <a:blip r:embed="rId3"/>
          <a:stretch>
            <a:fillRect/>
          </a:stretch>
        </p:blipFill>
        <p:spPr>
          <a:xfrm>
            <a:off x="0" y="5808535"/>
            <a:ext cx="2123048" cy="1069446"/>
          </a:xfrm>
          <a:prstGeom prst="rect">
            <a:avLst/>
          </a:prstGeom>
        </p:spPr>
      </p:pic>
      <p:pic>
        <p:nvPicPr>
          <p:cNvPr id="8" name="Grafik 7">
            <a:extLst>
              <a:ext uri="{FF2B5EF4-FFF2-40B4-BE49-F238E27FC236}">
                <a16:creationId xmlns:a16="http://schemas.microsoft.com/office/drawing/2014/main" id="{480182A8-C9C3-FBE5-96BD-E18FD594D480}"/>
              </a:ext>
            </a:extLst>
          </p:cNvPr>
          <p:cNvPicPr>
            <a:picLocks noChangeAspect="1"/>
          </p:cNvPicPr>
          <p:nvPr/>
        </p:nvPicPr>
        <p:blipFill>
          <a:blip r:embed="rId4"/>
          <a:stretch>
            <a:fillRect/>
          </a:stretch>
        </p:blipFill>
        <p:spPr>
          <a:xfrm>
            <a:off x="9200644" y="6232722"/>
            <a:ext cx="2991355" cy="625278"/>
          </a:xfrm>
          <a:prstGeom prst="rect">
            <a:avLst/>
          </a:prstGeom>
        </p:spPr>
      </p:pic>
      <p:pic>
        <p:nvPicPr>
          <p:cNvPr id="4" name="Grafik 3">
            <a:extLst>
              <a:ext uri="{FF2B5EF4-FFF2-40B4-BE49-F238E27FC236}">
                <a16:creationId xmlns:a16="http://schemas.microsoft.com/office/drawing/2014/main" id="{C4CD6F6E-46A5-70BB-4257-1A1A7E261CE7}"/>
              </a:ext>
            </a:extLst>
          </p:cNvPr>
          <p:cNvPicPr>
            <a:picLocks noChangeAspect="1"/>
          </p:cNvPicPr>
          <p:nvPr/>
        </p:nvPicPr>
        <p:blipFill>
          <a:blip r:embed="rId5"/>
          <a:stretch>
            <a:fillRect/>
          </a:stretch>
        </p:blipFill>
        <p:spPr>
          <a:xfrm>
            <a:off x="10633586" y="-29100"/>
            <a:ext cx="1558413" cy="1558413"/>
          </a:xfrm>
          <a:prstGeom prst="rect">
            <a:avLst/>
          </a:prstGeom>
        </p:spPr>
      </p:pic>
      <p:pic>
        <p:nvPicPr>
          <p:cNvPr id="10" name="Grafik 9">
            <a:extLst>
              <a:ext uri="{FF2B5EF4-FFF2-40B4-BE49-F238E27FC236}">
                <a16:creationId xmlns:a16="http://schemas.microsoft.com/office/drawing/2014/main" id="{7D7FBF72-0C5E-65B0-DB37-C38141731B49}"/>
              </a:ext>
            </a:extLst>
          </p:cNvPr>
          <p:cNvPicPr>
            <a:picLocks noChangeAspect="1"/>
          </p:cNvPicPr>
          <p:nvPr/>
        </p:nvPicPr>
        <p:blipFill>
          <a:blip r:embed="rId6"/>
          <a:stretch>
            <a:fillRect/>
          </a:stretch>
        </p:blipFill>
        <p:spPr>
          <a:xfrm>
            <a:off x="104956" y="3037229"/>
            <a:ext cx="11982088" cy="625278"/>
          </a:xfrm>
          <a:prstGeom prst="rect">
            <a:avLst/>
          </a:prstGeom>
        </p:spPr>
      </p:pic>
      <p:pic>
        <p:nvPicPr>
          <p:cNvPr id="15" name="Grafik 14" descr="Ein Bild, das Schrift, Text, weiß, Grafiken enthält.&#10;&#10;KI-generierte Inhalte können fehlerhaft sein.">
            <a:extLst>
              <a:ext uri="{FF2B5EF4-FFF2-40B4-BE49-F238E27FC236}">
                <a16:creationId xmlns:a16="http://schemas.microsoft.com/office/drawing/2014/main" id="{46B26CD8-06D9-ABE6-A2BC-811DCFF8AF03}"/>
              </a:ext>
            </a:extLst>
          </p:cNvPr>
          <p:cNvPicPr>
            <a:picLocks noChangeAspect="1"/>
          </p:cNvPicPr>
          <p:nvPr/>
        </p:nvPicPr>
        <p:blipFill>
          <a:blip r:embed="rId7"/>
          <a:stretch>
            <a:fillRect/>
          </a:stretch>
        </p:blipFill>
        <p:spPr>
          <a:xfrm>
            <a:off x="6469903" y="3662507"/>
            <a:ext cx="1511300" cy="431800"/>
          </a:xfrm>
          <a:prstGeom prst="rect">
            <a:avLst/>
          </a:prstGeom>
        </p:spPr>
      </p:pic>
      <p:pic>
        <p:nvPicPr>
          <p:cNvPr id="17" name="Grafik 16" descr="Ein Bild, das Text, Schrift, weiß, Typografie enthält.&#10;&#10;KI-generierte Inhalte können fehlerhaft sein.">
            <a:extLst>
              <a:ext uri="{FF2B5EF4-FFF2-40B4-BE49-F238E27FC236}">
                <a16:creationId xmlns:a16="http://schemas.microsoft.com/office/drawing/2014/main" id="{725DCDD8-A5C4-D22F-DF3B-A5DC644D263C}"/>
              </a:ext>
            </a:extLst>
          </p:cNvPr>
          <p:cNvPicPr>
            <a:picLocks noChangeAspect="1"/>
          </p:cNvPicPr>
          <p:nvPr/>
        </p:nvPicPr>
        <p:blipFill>
          <a:blip r:embed="rId8"/>
          <a:stretch>
            <a:fillRect/>
          </a:stretch>
        </p:blipFill>
        <p:spPr>
          <a:xfrm>
            <a:off x="10030198" y="3618057"/>
            <a:ext cx="2006600" cy="520700"/>
          </a:xfrm>
          <a:prstGeom prst="rect">
            <a:avLst/>
          </a:prstGeom>
        </p:spPr>
      </p:pic>
      <p:sp>
        <p:nvSpPr>
          <p:cNvPr id="20" name="Titel 1">
            <a:extLst>
              <a:ext uri="{FF2B5EF4-FFF2-40B4-BE49-F238E27FC236}">
                <a16:creationId xmlns:a16="http://schemas.microsoft.com/office/drawing/2014/main" id="{DB0790AA-0658-F76F-CFFC-73F3E5CFBE5A}"/>
              </a:ext>
            </a:extLst>
          </p:cNvPr>
          <p:cNvSpPr txBox="1">
            <a:spLocks/>
          </p:cNvSpPr>
          <p:nvPr/>
        </p:nvSpPr>
        <p:spPr>
          <a:xfrm>
            <a:off x="838200" y="365125"/>
            <a:ext cx="9795386"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t>Wie blicken junge Wähler:innen auf</a:t>
            </a:r>
            <a:b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e-DE" b="1">
                <a:solidFill>
                  <a:srgbClr val="000000"/>
                </a:solidFill>
                <a:latin typeface="Open Sans" panose="020B0606030504020204" pitchFamily="34" charset="0"/>
                <a:ea typeface="Open Sans" panose="020B0606030504020204" pitchFamily="34" charset="0"/>
                <a:cs typeface="Open Sans" panose="020B0606030504020204" pitchFamily="34" charset="0"/>
              </a:rPr>
              <a:t>Politik, Parteien und Gesellschaft?</a:t>
            </a:r>
            <a:endParaRPr lang="de-DE"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878706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4465</Words>
  <Application>Microsoft Macintosh PowerPoint</Application>
  <PresentationFormat>Breitbild</PresentationFormat>
  <Paragraphs>393</Paragraphs>
  <Slides>51</Slides>
  <Notes>47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__Playfair_Display_840cdc</vt:lpstr>
      <vt:lpstr>-webkit-standard</vt:lpstr>
      <vt:lpstr>Arial</vt:lpstr>
      <vt:lpstr>Calibri</vt:lpstr>
      <vt:lpstr>Calibri Light</vt:lpstr>
      <vt:lpstr>Helvetica</vt:lpstr>
      <vt:lpstr>Open Sans</vt:lpstr>
      <vt:lpstr>Office</vt:lpstr>
      <vt:lpstr>PowerPoint-Präsentation</vt:lpstr>
      <vt:lpstr>Ablauf des Projekttags </vt:lpstr>
      <vt:lpstr>EUROSOC#DIGITAL </vt:lpstr>
      <vt:lpstr>Ziele des Projekttags</vt:lpstr>
      <vt:lpstr>PowerPoint-Präsentation</vt:lpstr>
      <vt:lpstr>PowerPoint-Präsentation</vt:lpstr>
      <vt:lpstr>Wie blicken junge Wähler:innen auf Politik, Parteien und Gesellschaft?</vt:lpstr>
      <vt:lpstr>PowerPoint-Präsentation</vt:lpstr>
      <vt:lpstr>PowerPoint-Präsentation</vt:lpstr>
      <vt:lpstr>Wie blicken junge Wähler:innen auf Politik, Parteien und Gesellschaft?</vt:lpstr>
      <vt:lpstr>Wie blicken junge Wähler:innen auf Politik, Parteien und Gesellschaft?</vt:lpstr>
      <vt:lpstr>Wie blicken junge Wähler:innen auf Politik, Parteien und Gesellschaft?</vt:lpstr>
      <vt:lpstr>Wie blicken junge Wähler:innen auf Politik, Parteien und Gesellschaft?</vt:lpstr>
      <vt:lpstr>Wie blicken junge Wähler:innen auf Politik, Parteien und Gesellschaft?</vt:lpstr>
      <vt:lpstr>Wie blicken junge Wähler:innen auf Politik, Parteien und Gesellschaft?</vt:lpstr>
      <vt:lpstr>Bevor wir weitermachen…</vt:lpstr>
      <vt:lpstr>Politische Kommunikation</vt:lpstr>
      <vt:lpstr>Politische Narrative </vt:lpstr>
      <vt:lpstr>Politische Narrative </vt:lpstr>
      <vt:lpstr>Politische Narrative </vt:lpstr>
      <vt:lpstr>Politische Narrative </vt:lpstr>
      <vt:lpstr>Warum gibt es politische Narrative? </vt:lpstr>
      <vt:lpstr>PowerPoint-Präsentation</vt:lpstr>
      <vt:lpstr>Schlagzeilen unter der Lupe</vt:lpstr>
      <vt:lpstr>PowerPoint-Präsentation</vt:lpstr>
      <vt:lpstr>Schlagzeilen unter der Lupe</vt:lpstr>
      <vt:lpstr>Pause</vt:lpstr>
      <vt:lpstr>PowerPoint-Präsentation</vt:lpstr>
      <vt:lpstr>PowerPoint-Präsentation</vt:lpstr>
      <vt:lpstr>PowerPoint-Präsentation</vt:lpstr>
      <vt:lpstr>PowerPoint-Präsentation</vt:lpstr>
      <vt:lpstr>PowerPoint-Präsentation</vt:lpstr>
      <vt:lpstr>Schlagzeilen unter der Lupe – Vorstellung</vt:lpstr>
      <vt:lpstr>Fazit zu den Schlagzeilen </vt:lpstr>
      <vt:lpstr>Mündigkeit und politische Kommunikation</vt:lpstr>
      <vt:lpstr>Was ist Storytelling?</vt:lpstr>
      <vt:lpstr>Was ist Storytelling?</vt:lpstr>
      <vt:lpstr>Was zeichnet Storytelling aus?</vt:lpstr>
      <vt:lpstr>Ablauf des Workshops</vt:lpstr>
      <vt:lpstr>Schritt 1 – Themenfindung </vt:lpstr>
      <vt:lpstr>Schritt 1 – Themenfindung</vt:lpstr>
      <vt:lpstr>Schritt 2 – Ein Narrativ erarbeiten</vt:lpstr>
      <vt:lpstr>Schritt 3 – Eure Perspektive erzählen</vt:lpstr>
      <vt:lpstr>Schritt 3 – Eure Perspektive erzählen</vt:lpstr>
      <vt:lpstr>Schritt 3 – Eure Perspektive erzählen</vt:lpstr>
      <vt:lpstr>Pause </vt:lpstr>
      <vt:lpstr>Vorbereitung einer Präsentation</vt:lpstr>
      <vt:lpstr>Unsere Gäste </vt:lpstr>
      <vt:lpstr>PowerPoint-Präsentation</vt:lpstr>
      <vt:lpstr>PowerPoint-Präsentation</vt:lpstr>
      <vt:lpstr>Mentimeter-Evaluation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Cohesion in your region</dc:title>
  <dc:creator>52708</dc:creator>
  <cp:lastModifiedBy>Eurosoc Digital</cp:lastModifiedBy>
  <cp:revision>442</cp:revision>
  <dcterms:created xsi:type="dcterms:W3CDTF">2021-08-05T08:36:41Z</dcterms:created>
  <dcterms:modified xsi:type="dcterms:W3CDTF">2026-07-09T12:49:51Z</dcterms:modified>
</cp:coreProperties>
</file>