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57"/>
  </p:notesMasterIdLst>
  <p:sldIdLst>
    <p:sldId id="256" r:id="rId2"/>
    <p:sldId id="335" r:id="rId3"/>
    <p:sldId id="307" r:id="rId4"/>
    <p:sldId id="258" r:id="rId5"/>
    <p:sldId id="306" r:id="rId6"/>
    <p:sldId id="383" r:id="rId7"/>
    <p:sldId id="313" r:id="rId8"/>
    <p:sldId id="327" r:id="rId9"/>
    <p:sldId id="329" r:id="rId10"/>
    <p:sldId id="352" r:id="rId11"/>
    <p:sldId id="293" r:id="rId12"/>
    <p:sldId id="422" r:id="rId13"/>
    <p:sldId id="372" r:id="rId14"/>
    <p:sldId id="371" r:id="rId15"/>
    <p:sldId id="368" r:id="rId16"/>
    <p:sldId id="369" r:id="rId17"/>
    <p:sldId id="393" r:id="rId18"/>
    <p:sldId id="395" r:id="rId19"/>
    <p:sldId id="396" r:id="rId20"/>
    <p:sldId id="397" r:id="rId21"/>
    <p:sldId id="370" r:id="rId22"/>
    <p:sldId id="390" r:id="rId23"/>
    <p:sldId id="278" r:id="rId24"/>
    <p:sldId id="279" r:id="rId25"/>
    <p:sldId id="280" r:id="rId26"/>
    <p:sldId id="406" r:id="rId27"/>
    <p:sldId id="263" r:id="rId28"/>
    <p:sldId id="264" r:id="rId29"/>
    <p:sldId id="407" r:id="rId30"/>
    <p:sldId id="414" r:id="rId31"/>
    <p:sldId id="408" r:id="rId32"/>
    <p:sldId id="410" r:id="rId33"/>
    <p:sldId id="401" r:id="rId34"/>
    <p:sldId id="411" r:id="rId35"/>
    <p:sldId id="415" r:id="rId36"/>
    <p:sldId id="416" r:id="rId37"/>
    <p:sldId id="402" r:id="rId38"/>
    <p:sldId id="404" r:id="rId39"/>
    <p:sldId id="403" r:id="rId40"/>
    <p:sldId id="391" r:id="rId41"/>
    <p:sldId id="421" r:id="rId42"/>
    <p:sldId id="405" r:id="rId43"/>
    <p:sldId id="412" r:id="rId44"/>
    <p:sldId id="418" r:id="rId45"/>
    <p:sldId id="420" r:id="rId46"/>
    <p:sldId id="419" r:id="rId47"/>
    <p:sldId id="284" r:id="rId48"/>
    <p:sldId id="389" r:id="rId49"/>
    <p:sldId id="363" r:id="rId50"/>
    <p:sldId id="354" r:id="rId51"/>
    <p:sldId id="413" r:id="rId52"/>
    <p:sldId id="337" r:id="rId53"/>
    <p:sldId id="387" r:id="rId54"/>
    <p:sldId id="388" r:id="rId55"/>
    <p:sldId id="339" r:id="rId5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F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33"/>
    <p:restoredTop sz="77520"/>
  </p:normalViewPr>
  <p:slideViewPr>
    <p:cSldViewPr snapToGrid="0" snapToObjects="1">
      <p:cViewPr varScale="1">
        <p:scale>
          <a:sx n="82" d="100"/>
          <a:sy n="82" d="100"/>
        </p:scale>
        <p:origin x="2064"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8237C-63DF-8C4D-A663-4581D6019EC7}" type="datetimeFigureOut">
              <a:rPr lang="de-DE" smtClean="0"/>
              <a:t>29.03.23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59998-4020-C449-9611-2D9166FB56B7}" type="slidenum">
              <a:rPr lang="de-DE" smtClean="0"/>
              <a:t>‹Nr.›</a:t>
            </a:fld>
            <a:endParaRPr lang="de-DE"/>
          </a:p>
        </p:txBody>
      </p:sp>
    </p:spTree>
    <p:extLst>
      <p:ext uri="{BB962C8B-B14F-4D97-AF65-F5344CB8AC3E}">
        <p14:creationId xmlns:p14="http://schemas.microsoft.com/office/powerpoint/2010/main" val="269154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Hallo und herzlich willkommen zum Projekttag </a:t>
            </a:r>
            <a:r>
              <a:rPr lang="de-DE" b="1" dirty="0"/>
              <a:t>„#</a:t>
            </a:r>
            <a:r>
              <a:rPr lang="de-DE" b="1" dirty="0" err="1"/>
              <a:t>designing</a:t>
            </a:r>
            <a:r>
              <a:rPr lang="de-DE" b="1" dirty="0"/>
              <a:t> regional </a:t>
            </a:r>
            <a:r>
              <a:rPr lang="de-DE" b="1" dirty="0" err="1"/>
              <a:t>innovation</a:t>
            </a:r>
            <a:r>
              <a:rPr lang="de-DE" b="1" dirty="0"/>
              <a:t>“. </a:t>
            </a:r>
          </a:p>
          <a:p>
            <a:r>
              <a:rPr lang="de-DE" dirty="0"/>
              <a:t>Mein Name ist </a:t>
            </a:r>
            <a:r>
              <a:rPr lang="de-DE" b="1" dirty="0">
                <a:solidFill>
                  <a:srgbClr val="FF0000"/>
                </a:solidFill>
              </a:rPr>
              <a:t>ABC</a:t>
            </a:r>
            <a:r>
              <a:rPr lang="de-DE" dirty="0">
                <a:solidFill>
                  <a:srgbClr val="FF0000"/>
                </a:solidFill>
              </a:rPr>
              <a:t> </a:t>
            </a:r>
            <a:r>
              <a:rPr lang="de-DE" dirty="0"/>
              <a:t>und ich werde euch heute durch diesen Tag führen. Darauf freue ich mich schon sehr. Habt ihr schon mal an einem Projekttag teilgenommen? – </a:t>
            </a:r>
            <a:r>
              <a:rPr lang="de-DE" i="1" dirty="0"/>
              <a:t>auf Antwort eingehen. </a:t>
            </a:r>
          </a:p>
          <a:p>
            <a:endParaRPr lang="de-DE" dirty="0"/>
          </a:p>
          <a:p>
            <a:r>
              <a:rPr lang="de-DE" dirty="0"/>
              <a:t>Wir werden uns heute mit der </a:t>
            </a:r>
            <a:r>
              <a:rPr lang="de-DE" b="1" dirty="0"/>
              <a:t>Regionalpolitik</a:t>
            </a:r>
            <a:r>
              <a:rPr lang="de-DE" dirty="0"/>
              <a:t> der Europäischen Union als ein </a:t>
            </a:r>
            <a:r>
              <a:rPr lang="de-DE" dirty="0" err="1"/>
              <a:t>vergemeinschaftetes</a:t>
            </a:r>
            <a:r>
              <a:rPr lang="de-DE" dirty="0"/>
              <a:t> Politikfeld, also ein Politikfeld, in dem die EU-27 gemeinsam Politik betreiben, auseinandersetzen. In diesem Kontext beschäftigen wir uns mit der Rolle der Regionalpolitik für eure Heimatregion und schauen uns an, wie die Regionalpolitik, die auch als Kohäsionspolitik bezeichnet wird, in eurer Heimat</a:t>
            </a:r>
            <a:r>
              <a:rPr lang="de-DE" dirty="0">
                <a:solidFill>
                  <a:srgbClr val="FF0000"/>
                </a:solidFill>
              </a:rPr>
              <a:t> </a:t>
            </a:r>
            <a:r>
              <a:rPr lang="de-DE" b="1" dirty="0">
                <a:solidFill>
                  <a:srgbClr val="FF0000"/>
                </a:solidFill>
              </a:rPr>
              <a:t>XYZ </a:t>
            </a:r>
            <a:r>
              <a:rPr lang="de-DE" dirty="0"/>
              <a:t>wirkt. Dabei bleibt es allerdings nicht, denn ihr werdet heute viel gemeinsam in Gruppen arbeiten und euch dabei mit eurer Region </a:t>
            </a:r>
            <a:r>
              <a:rPr lang="de-DE" b="1" dirty="0"/>
              <a:t>XYZ</a:t>
            </a:r>
            <a:r>
              <a:rPr lang="de-DE" dirty="0"/>
              <a:t> und deren Herausforderungen und Problemen beschäftigen. </a:t>
            </a:r>
          </a:p>
          <a:p>
            <a:r>
              <a:rPr lang="de-DE" dirty="0"/>
              <a:t>In einem sogenannten </a:t>
            </a:r>
            <a:r>
              <a:rPr lang="de-DE" b="1" dirty="0"/>
              <a:t>Design </a:t>
            </a:r>
            <a:r>
              <a:rPr lang="de-DE" b="1" dirty="0" err="1"/>
              <a:t>Thinking</a:t>
            </a:r>
            <a:r>
              <a:rPr lang="de-DE" b="1" dirty="0"/>
              <a:t> Prozess </a:t>
            </a:r>
            <a:r>
              <a:rPr lang="de-DE" dirty="0"/>
              <a:t>werdet ihr die Aufgabe haben, euch Lösungen für die Herausforderungen und Probleme eurer Heimatregion zu überlegen. Diese Lösungsvorschläge werdet ihr am Ende des Tages einem Gast aus der Politik vorstellen, der*die uns heute in der Schule besuchen kommt. Im Anschluss an die Vorstellung eurer Ideen für eure Heimatregion folgt eine Fragerunde, in der der*die Gast*</a:t>
            </a:r>
            <a:r>
              <a:rPr lang="de-DE" dirty="0" err="1"/>
              <a:t>Gästin</a:t>
            </a:r>
            <a:r>
              <a:rPr lang="de-DE" dirty="0"/>
              <a:t> eure Fragen beantworten wird. Deshalb sammelt gerne im Laufe des Projekttags Fragen, die ihr an unseren Gast*unsere </a:t>
            </a:r>
            <a:r>
              <a:rPr lang="de-DE" dirty="0" err="1"/>
              <a:t>Gästin</a:t>
            </a:r>
            <a:r>
              <a:rPr lang="de-DE" dirty="0"/>
              <a:t> stellen wollt. </a:t>
            </a:r>
          </a:p>
          <a:p>
            <a:endParaRPr lang="de-DE" dirty="0"/>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a:t>
            </a:fld>
            <a:endParaRPr lang="de-DE"/>
          </a:p>
        </p:txBody>
      </p:sp>
    </p:spTree>
    <p:extLst>
      <p:ext uri="{BB962C8B-B14F-4D97-AF65-F5344CB8AC3E}">
        <p14:creationId xmlns:p14="http://schemas.microsoft.com/office/powerpoint/2010/main" val="3323577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sz="1200" b="1" u="sng" kern="1200" dirty="0">
                <a:solidFill>
                  <a:schemeClr val="tx1"/>
                </a:solidFill>
                <a:effectLst/>
                <a:latin typeface="+mn-lt"/>
                <a:ea typeface="+mn-ea"/>
                <a:cs typeface="+mn-cs"/>
              </a:rPr>
              <a:t>Der Kohäsionsfonds (EFRE)</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Ausgleich wirtschaftlicher und sozialer Ungleichheit sowie die Förderung einer nachhaltigen Entwicklung</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 </a:t>
            </a:r>
            <a:r>
              <a:rPr lang="de-AT" sz="1200" kern="1200" dirty="0">
                <a:solidFill>
                  <a:schemeClr val="tx1"/>
                </a:solidFill>
                <a:effectLst/>
                <a:latin typeface="+mn-lt"/>
                <a:ea typeface="+mn-ea"/>
                <a:cs typeface="+mn-cs"/>
              </a:rPr>
              <a:t>Transeuropäische Verkehrsnetze, Infrastrukturprojekte, nachhaltige Energie- und Verkehrsprojekte</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Besonderheiten: </a:t>
            </a:r>
            <a:r>
              <a:rPr lang="de-AT" sz="1200" kern="1200" dirty="0">
                <a:solidFill>
                  <a:schemeClr val="tx1"/>
                </a:solidFill>
                <a:effectLst/>
                <a:latin typeface="+mn-lt"/>
                <a:ea typeface="+mn-ea"/>
                <a:cs typeface="+mn-cs"/>
              </a:rPr>
              <a:t>Der Kohäsionsfonds fördert Regionen, deren BIP um 90% unterhalb des EU-Durchschnitts liegt. </a:t>
            </a:r>
          </a:p>
          <a:p>
            <a:endParaRPr lang="de-DE" dirty="0"/>
          </a:p>
          <a:p>
            <a:pPr lvl="0"/>
            <a:r>
              <a:rPr lang="de-AT" sz="1200" b="1" u="sng" kern="1200" dirty="0">
                <a:solidFill>
                  <a:schemeClr val="tx1"/>
                </a:solidFill>
                <a:effectLst/>
                <a:latin typeface="+mn-lt"/>
                <a:ea typeface="+mn-ea"/>
                <a:cs typeface="+mn-cs"/>
              </a:rPr>
              <a:t>Der Europäische Landwirtschaftsfonds für die Entwicklung im ländlichen Raum (ELER)</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Finanzierung der EU zu Programmen, Projekten und Maßnahmen für die Entwicklung des ländlichen Raums</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a:t>
            </a:r>
            <a:r>
              <a:rPr lang="de-AT" sz="1200" kern="1200" dirty="0">
                <a:solidFill>
                  <a:schemeClr val="tx1"/>
                </a:solidFill>
                <a:effectLst/>
                <a:latin typeface="+mn-lt"/>
                <a:ea typeface="+mn-ea"/>
                <a:cs typeface="+mn-cs"/>
              </a:rPr>
              <a:t>: Einkommensbeihilfen für Landwirt*innen und Maßnahmen zu Investitionsankäufen, Lagerhaltungen, Brache und finanzieller Absicherung bei Marktstörungen. Finanzhilfen zur Information über die Gemeinsame Agrarpolitik (GAP)</a:t>
            </a:r>
            <a:endParaRPr lang="de-DE" sz="1200" kern="1200" dirty="0">
              <a:solidFill>
                <a:schemeClr val="tx1"/>
              </a:solidFill>
              <a:effectLst/>
              <a:latin typeface="+mn-lt"/>
              <a:ea typeface="+mn-ea"/>
              <a:cs typeface="+mn-cs"/>
            </a:endParaRPr>
          </a:p>
          <a:p>
            <a:endParaRPr lang="de-DE" dirty="0"/>
          </a:p>
          <a:p>
            <a:pPr lvl="0"/>
            <a:r>
              <a:rPr lang="de-AT" sz="1200" b="1" u="sng" kern="1200" dirty="0">
                <a:solidFill>
                  <a:schemeClr val="tx1"/>
                </a:solidFill>
                <a:effectLst/>
                <a:latin typeface="+mn-lt"/>
                <a:ea typeface="+mn-ea"/>
                <a:cs typeface="+mn-cs"/>
              </a:rPr>
              <a:t>Der Europäische Sozialfonds (ESF)</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Verbesserung von Beschäftigungs- und Bildungschancen von Menschen in der EU sowie der Schutz vor Armut</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 </a:t>
            </a:r>
            <a:r>
              <a:rPr lang="de-AT" sz="1200" kern="1200" dirty="0">
                <a:solidFill>
                  <a:schemeClr val="tx1"/>
                </a:solidFill>
                <a:effectLst/>
                <a:latin typeface="+mn-lt"/>
                <a:ea typeface="+mn-ea"/>
                <a:cs typeface="+mn-cs"/>
              </a:rPr>
              <a:t>Beschäftigung und Mobilität, Soziale Eingliederung und Armutsbekämpfung, Bildung und Qualifizierung, Institutionelle Kapazitäten und effiziente Verwaltung </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Besonderheiten: </a:t>
            </a:r>
            <a:r>
              <a:rPr lang="de-AT" sz="1200" kern="1200" dirty="0">
                <a:solidFill>
                  <a:schemeClr val="tx1"/>
                </a:solidFill>
                <a:effectLst/>
                <a:latin typeface="+mn-lt"/>
                <a:ea typeface="+mn-ea"/>
                <a:cs typeface="+mn-cs"/>
              </a:rPr>
              <a:t>Der ESF investiert direkt in soziale Verhältnisse. Er konzentriert sich auf deren Angleichung sowie die Armutsbekämpfung in der Europäischen Union.</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10</a:t>
            </a:fld>
            <a:endParaRPr lang="de-DE"/>
          </a:p>
        </p:txBody>
      </p:sp>
    </p:spTree>
    <p:extLst>
      <p:ext uri="{BB962C8B-B14F-4D97-AF65-F5344CB8AC3E}">
        <p14:creationId xmlns:p14="http://schemas.microsoft.com/office/powerpoint/2010/main" val="144666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Jüngste</a:t>
            </a:r>
            <a:r>
              <a:rPr lang="de-DE" baseline="0" dirty="0"/>
              <a:t> Institution: seit 1994</a:t>
            </a:r>
          </a:p>
          <a:p>
            <a:endParaRPr lang="de-DE" dirty="0"/>
          </a:p>
          <a:p>
            <a:r>
              <a:rPr lang="de-DE" b="1" dirty="0"/>
              <a:t>Europa von unten</a:t>
            </a:r>
            <a:r>
              <a:rPr lang="de-DE" b="1" baseline="0" dirty="0"/>
              <a:t> </a:t>
            </a:r>
            <a:r>
              <a:rPr lang="de-DE" baseline="0" dirty="0">
                <a:sym typeface="Wingdings"/>
              </a:rPr>
              <a:t> der </a:t>
            </a:r>
            <a:r>
              <a:rPr lang="de-DE" baseline="0" dirty="0" err="1">
                <a:sym typeface="Wingdings"/>
              </a:rPr>
              <a:t>AdR</a:t>
            </a:r>
            <a:r>
              <a:rPr lang="de-DE" baseline="0" dirty="0">
                <a:sym typeface="Wingdings"/>
              </a:rPr>
              <a:t> soll melden, wie Gesetzen vor Ort ankommen </a:t>
            </a:r>
            <a:endParaRPr lang="de-DE" dirty="0"/>
          </a:p>
          <a:p>
            <a:endParaRPr lang="de-DE" dirty="0"/>
          </a:p>
          <a:p>
            <a:r>
              <a:rPr lang="de-DE" dirty="0"/>
              <a:t>Stellung des </a:t>
            </a:r>
            <a:r>
              <a:rPr lang="de-DE" dirty="0" err="1"/>
              <a:t>AdR</a:t>
            </a:r>
            <a:r>
              <a:rPr lang="de-DE" dirty="0"/>
              <a:t> wächst (https://</a:t>
            </a:r>
            <a:r>
              <a:rPr lang="de-DE" dirty="0" err="1"/>
              <a:t>www.tagesspiegel.de</a:t>
            </a:r>
            <a:r>
              <a:rPr lang="de-DE" dirty="0"/>
              <a:t>/</a:t>
            </a:r>
            <a:r>
              <a:rPr lang="de-DE" dirty="0" err="1"/>
              <a:t>themen</a:t>
            </a:r>
            <a:r>
              <a:rPr lang="de-DE" dirty="0"/>
              <a:t>/</a:t>
            </a:r>
            <a:r>
              <a:rPr lang="de-DE" dirty="0" err="1"/>
              <a:t>agenda</a:t>
            </a:r>
            <a:r>
              <a:rPr lang="de-DE" dirty="0"/>
              <a:t>/</a:t>
            </a:r>
            <a:r>
              <a:rPr lang="de-DE" dirty="0" err="1"/>
              <a:t>eu</a:t>
            </a:r>
            <a:r>
              <a:rPr lang="de-DE" dirty="0"/>
              <a:t>-ausschuss-der-regionen-das-europa-der-</a:t>
            </a:r>
            <a:r>
              <a:rPr lang="de-DE" dirty="0" err="1"/>
              <a:t>buergermeister</a:t>
            </a:r>
            <a:r>
              <a:rPr lang="de-DE" dirty="0"/>
              <a:t>/14967540.html)</a:t>
            </a:r>
          </a:p>
          <a:p>
            <a:pPr marL="171450" indent="-171450">
              <a:buFontTx/>
              <a:buChar char="-"/>
            </a:pPr>
            <a:r>
              <a:rPr lang="de-DE" dirty="0"/>
              <a:t>Muss nur angehört werden, es</a:t>
            </a:r>
            <a:r>
              <a:rPr lang="de-DE" baseline="0" dirty="0"/>
              <a:t> muss nicht auf ihn gehört werden</a:t>
            </a:r>
          </a:p>
          <a:p>
            <a:pPr marL="171450" indent="-171450">
              <a:buFontTx/>
              <a:buChar char="-"/>
            </a:pPr>
            <a:r>
              <a:rPr lang="de-DE" baseline="0" dirty="0"/>
              <a:t>Gleichzeitig konnte er durch frühzeitige Stellungnahme den letzten EU-Haushalt beeinflussen: Die ostdeutschen Regionen hatten Angst, aus der Höchstförderung zu fliegen. </a:t>
            </a:r>
          </a:p>
          <a:p>
            <a:pPr marL="171450" indent="-171450">
              <a:buFontTx/>
              <a:buChar char="-"/>
            </a:pPr>
            <a:r>
              <a:rPr lang="de-DE" baseline="0" dirty="0"/>
              <a:t>Plus: Austausch der unterschiedlichen </a:t>
            </a:r>
            <a:r>
              <a:rPr lang="de-DE" baseline="0" dirty="0" err="1"/>
              <a:t>Regionalverteter</a:t>
            </a:r>
            <a:r>
              <a:rPr lang="de-DE" baseline="0" dirty="0"/>
              <a:t>*innen ist wichtig, zumal diese feststellen, dass ihre geographische Lage (Küste, stark </a:t>
            </a:r>
            <a:r>
              <a:rPr lang="de-DE" baseline="0" dirty="0" err="1"/>
              <a:t>ländl</a:t>
            </a:r>
            <a:r>
              <a:rPr lang="de-DE" baseline="0" dirty="0"/>
              <a:t> geprägt, Großstadt) sie oft vor ähnlichere Herausforderungen stellt, als Regionen eines Landes </a:t>
            </a:r>
            <a:r>
              <a:rPr lang="de-DE" baseline="0" dirty="0">
                <a:sym typeface="Wingdings"/>
              </a:rPr>
              <a:t> best-</a:t>
            </a:r>
            <a:r>
              <a:rPr lang="de-DE" baseline="0" dirty="0" err="1">
                <a:sym typeface="Wingdings"/>
              </a:rPr>
              <a:t>practice</a:t>
            </a:r>
            <a:r>
              <a:rPr lang="de-DE" baseline="0" dirty="0">
                <a:sym typeface="Wingdings"/>
              </a:rPr>
              <a:t>-</a:t>
            </a:r>
            <a:r>
              <a:rPr lang="de-DE" baseline="0" dirty="0" err="1">
                <a:sym typeface="Wingdings"/>
              </a:rPr>
              <a:t>sharing</a:t>
            </a:r>
            <a:r>
              <a:rPr lang="de-DE" baseline="0" dirty="0">
                <a:sym typeface="Wingdings"/>
              </a:rPr>
              <a:t> </a:t>
            </a:r>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11</a:t>
            </a:fld>
            <a:endParaRPr lang="de-DE"/>
          </a:p>
        </p:txBody>
      </p:sp>
    </p:spTree>
    <p:extLst>
      <p:ext uri="{BB962C8B-B14F-4D97-AF65-F5344CB8AC3E}">
        <p14:creationId xmlns:p14="http://schemas.microsoft.com/office/powerpoint/2010/main" val="361778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Europäische Kommission ist auf der europäischen Ebene am Gesetzgebungsprozess beteiligt. Ihr kommen dabei mehrere entscheidende Rollen zu. Sie ist zum einen dafür verantwortlich, Vorschläge für neue Regelungen auf EU Ebene, also für Gesetzesinitiativen, zu machen. Darüber hinaus ist sie dafür verantwortlich, dass die Beschlüsse, die gemeinsam mit dem Rat und dem Parlament gefasst werden, umgesetzt werden. </a:t>
            </a:r>
          </a:p>
          <a:p>
            <a:endParaRPr lang="de-DE" dirty="0"/>
          </a:p>
          <a:p>
            <a:r>
              <a:rPr lang="de-DE" dirty="0"/>
              <a:t>Ebenso formuliert sie die großen Zielvorgaben für europäische Politik. Wie soll es in den nächsten Jahren politisch in der EU weitergehen? Diese Ziele werden dann in den verschiedenen Politikbereichen, in denen die Europäische Kommission verantwortlich ist, umgesetzt. Die EU-Mitgliedsstaaten haben in bestimmten Politikbereichen Kompetenzen an die europäische Ebene abgegeben. Dies trifft auf viele, aber nicht auf alle Politikbereiche zu. Und in den Politikbereichen, in denen man gemeinsam auf europäischer Ebene entscheidet, werden die Ziele der KOM umgesetzt. So zum Beispiel im Bereich der Regionalpolitik. Und wie genau das aussieht, das werdet ihr mit Hilfe der nächsten Übung gemeinsam erarbeiten. </a:t>
            </a:r>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13</a:t>
            </a:fld>
            <a:endParaRPr lang="de-DE"/>
          </a:p>
        </p:txBody>
      </p:sp>
    </p:spTree>
    <p:extLst>
      <p:ext uri="{BB962C8B-B14F-4D97-AF65-F5344CB8AC3E}">
        <p14:creationId xmlns:p14="http://schemas.microsoft.com/office/powerpoint/2010/main" val="18480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14</a:t>
            </a:fld>
            <a:endParaRPr lang="de-DE"/>
          </a:p>
        </p:txBody>
      </p:sp>
    </p:spTree>
    <p:extLst>
      <p:ext uri="{BB962C8B-B14F-4D97-AF65-F5344CB8AC3E}">
        <p14:creationId xmlns:p14="http://schemas.microsoft.com/office/powerpoint/2010/main" val="3218863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15</a:t>
            </a:fld>
            <a:endParaRPr lang="de-DE"/>
          </a:p>
        </p:txBody>
      </p:sp>
    </p:spTree>
    <p:extLst>
      <p:ext uri="{BB962C8B-B14F-4D97-AF65-F5344CB8AC3E}">
        <p14:creationId xmlns:p14="http://schemas.microsoft.com/office/powerpoint/2010/main" val="9291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16</a:t>
            </a:fld>
            <a:endParaRPr lang="de-DE"/>
          </a:p>
        </p:txBody>
      </p:sp>
    </p:spTree>
    <p:extLst>
      <p:ext uri="{BB962C8B-B14F-4D97-AF65-F5344CB8AC3E}">
        <p14:creationId xmlns:p14="http://schemas.microsoft.com/office/powerpoint/2010/main" val="2029758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17</a:t>
            </a:fld>
            <a:endParaRPr lang="de-DE"/>
          </a:p>
        </p:txBody>
      </p:sp>
    </p:spTree>
    <p:extLst>
      <p:ext uri="{BB962C8B-B14F-4D97-AF65-F5344CB8AC3E}">
        <p14:creationId xmlns:p14="http://schemas.microsoft.com/office/powerpoint/2010/main" val="2998647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-zweiter großer Teil des Projekttages </a:t>
            </a:r>
            <a:r>
              <a:rPr lang="de-DE" dirty="0">
                <a:sym typeface="Wingdings" pitchFamily="2" charset="2"/>
              </a:rPr>
              <a:t></a:t>
            </a:r>
            <a:r>
              <a:rPr lang="de-DE" b="1" dirty="0">
                <a:sym typeface="Wingdings" pitchFamily="2" charset="2"/>
              </a:rPr>
              <a:t>Design </a:t>
            </a:r>
            <a:r>
              <a:rPr lang="de-DE" b="1" dirty="0" err="1">
                <a:sym typeface="Wingdings" pitchFamily="2" charset="2"/>
              </a:rPr>
              <a:t>Thinking</a:t>
            </a:r>
            <a:r>
              <a:rPr lang="de-DE" b="1" dirty="0">
                <a:sym typeface="Wingdings" pitchFamily="2" charset="2"/>
              </a:rPr>
              <a:t> Workshop</a:t>
            </a:r>
          </a:p>
          <a:p>
            <a:r>
              <a:rPr lang="de-DE" dirty="0">
                <a:sym typeface="Wingdings" pitchFamily="2" charset="2"/>
              </a:rPr>
              <a:t>-selbst dran, sich verschiedene Herausforderungen in Regionen /Städten </a:t>
            </a:r>
            <a:r>
              <a:rPr lang="de-DE" b="1" dirty="0">
                <a:sym typeface="Wingdings" pitchFamily="2" charset="2"/>
              </a:rPr>
              <a:t>näher anzusehen und mögliche Lösungen </a:t>
            </a:r>
            <a:r>
              <a:rPr lang="de-DE" dirty="0">
                <a:sym typeface="Wingdings" pitchFamily="2" charset="2"/>
              </a:rPr>
              <a:t>zu erarbeiten</a:t>
            </a:r>
          </a:p>
          <a:p>
            <a:r>
              <a:rPr lang="de-DE" dirty="0">
                <a:sym typeface="Wingdings" pitchFamily="2" charset="2"/>
              </a:rPr>
              <a:t>-sehen, wie sich EU in Zukunft weiter entwickelt &amp; welche möglichen Lösungen es geben könnte, </a:t>
            </a:r>
            <a:r>
              <a:rPr lang="de-DE" b="1" dirty="0">
                <a:sym typeface="Wingdings" pitchFamily="2" charset="2"/>
              </a:rPr>
              <a:t>Zukunft in euren Augen aussehen </a:t>
            </a:r>
            <a:r>
              <a:rPr lang="de-DE" dirty="0">
                <a:sym typeface="Wingdings" pitchFamily="2" charset="2"/>
              </a:rPr>
              <a:t>könnte</a:t>
            </a:r>
            <a:endParaRPr lang="de-DE" dirty="0"/>
          </a:p>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23</a:t>
            </a:fld>
            <a:endParaRPr lang="de-DE"/>
          </a:p>
        </p:txBody>
      </p:sp>
    </p:spTree>
    <p:extLst>
      <p:ext uri="{BB962C8B-B14F-4D97-AF65-F5344CB8AC3E}">
        <p14:creationId xmlns:p14="http://schemas.microsoft.com/office/powerpoint/2010/main" val="394990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6 Phasen die innerhalb</a:t>
            </a:r>
            <a:r>
              <a:rPr lang="de-DE" baseline="0" dirty="0"/>
              <a:t> des DT-Prozesses stattfinden, zusätzlich haben wir die 7te Phase „Reflektieren“ ergänzt da es wichtig ist aus seinem Handeln zu lernen. </a:t>
            </a:r>
          </a:p>
          <a:p>
            <a:endParaRPr lang="de-DE" baseline="0" dirty="0"/>
          </a:p>
          <a:p>
            <a:r>
              <a:rPr lang="de-DE" baseline="0" dirty="0"/>
              <a:t>Verstehen:</a:t>
            </a:r>
          </a:p>
          <a:p>
            <a:r>
              <a:rPr lang="de-DE" baseline="0" dirty="0"/>
              <a:t>In dieser Phase wollen wir mehr über den potenziellen Nutzer, seine Wünsche und Aufgaben erfahren. Wir wollen ein Problem identifizieren und es versuchen zu verstehen. </a:t>
            </a:r>
          </a:p>
          <a:p>
            <a:endParaRPr lang="de-DE" baseline="0" dirty="0"/>
          </a:p>
          <a:p>
            <a:r>
              <a:rPr lang="de-DE" baseline="0" dirty="0"/>
              <a:t>Beobachten:</a:t>
            </a:r>
          </a:p>
          <a:p>
            <a:r>
              <a:rPr lang="de-DE" baseline="0" dirty="0"/>
              <a:t>In dieser Phase geht es darum, die Realität einzufangen. Es geht um die Beobachtung des Nutzers in realen Situationen bzw. im Kontext des Problems. </a:t>
            </a:r>
          </a:p>
          <a:p>
            <a:endParaRPr lang="de-DE" baseline="0" dirty="0"/>
          </a:p>
          <a:p>
            <a:r>
              <a:rPr lang="de-DE" baseline="0" dirty="0"/>
              <a:t>Standpunkt definieren:</a:t>
            </a:r>
          </a:p>
          <a:p>
            <a:r>
              <a:rPr lang="de-DE" baseline="0" dirty="0"/>
              <a:t>In dieser Phase konzentrieren wir uns darauf, die gesammelten Erkenntnisse auszuwerten, zu interpretieren und zu gewichten. Wir bilden das Fundament, um darauf aufbauend Lösungen zu finden. </a:t>
            </a:r>
          </a:p>
          <a:p>
            <a:endParaRPr lang="de-DE" baseline="0" dirty="0"/>
          </a:p>
          <a:p>
            <a:r>
              <a:rPr lang="de-DE" baseline="0" dirty="0"/>
              <a:t>Ideen sammeln:</a:t>
            </a:r>
          </a:p>
          <a:p>
            <a:r>
              <a:rPr lang="de-DE" baseline="0" dirty="0"/>
              <a:t>Ziemlich selbst erklärend, werden hier Ideen gesammelt mithilfe von Brainstorming. Wichtig ist es hier, offen zu sein und möglichst viele kreative Ideen zu generieren. </a:t>
            </a:r>
          </a:p>
          <a:p>
            <a:endParaRPr lang="de-DE" baseline="0" dirty="0"/>
          </a:p>
          <a:p>
            <a:r>
              <a:rPr lang="de-DE" baseline="0" dirty="0"/>
              <a:t>Prototyp:</a:t>
            </a:r>
          </a:p>
          <a:p>
            <a:r>
              <a:rPr lang="de-DE" baseline="0" dirty="0"/>
              <a:t>Der Bau von Prototypen hilft uns unsere Ideen zu veranschaulichen und zu testen. </a:t>
            </a:r>
          </a:p>
          <a:p>
            <a:endParaRPr lang="de-DE" baseline="0" dirty="0"/>
          </a:p>
          <a:p>
            <a:r>
              <a:rPr lang="de-DE" baseline="0" dirty="0"/>
              <a:t>Testen: </a:t>
            </a:r>
          </a:p>
          <a:p>
            <a:r>
              <a:rPr lang="de-DE" baseline="0" dirty="0"/>
              <a:t>Hier wieder ziemlich selbsterklärend, werden die Prototypen getestet. Wichtiger Punkt hier, ist das Feedback, das wiederum den DT-Prozess rückwirkend anregt. (Siehe Pfeile der Grafik)</a:t>
            </a:r>
          </a:p>
          <a:p>
            <a:endParaRPr lang="de-DE" baseline="0" dirty="0"/>
          </a:p>
          <a:p>
            <a:r>
              <a:rPr lang="de-DE" baseline="0" dirty="0"/>
              <a:t>Reflektieren:</a:t>
            </a:r>
          </a:p>
          <a:p>
            <a:r>
              <a:rPr lang="de-DE" baseline="0" dirty="0"/>
              <a:t>Ein wichtiger, wenn nicht sogar der wichtigste Punkt ist die Reflektion am Ende des DT-Prozesses. Das Reflektieren hilft uns zu lernen und erlangtes Wissen zu festigen, Prozesse zu verbessern und schlussendlich zu besseren Lösungen zu kommen.  </a:t>
            </a: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24</a:t>
            </a:fld>
            <a:endParaRPr lang="de-DE"/>
          </a:p>
        </p:txBody>
      </p:sp>
    </p:spTree>
    <p:extLst>
      <p:ext uri="{BB962C8B-B14F-4D97-AF65-F5344CB8AC3E}">
        <p14:creationId xmlns:p14="http://schemas.microsoft.com/office/powerpoint/2010/main" val="2098646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Grundsätzlich seid</a:t>
            </a:r>
            <a:r>
              <a:rPr lang="de-DE" baseline="0" dirty="0"/>
              <a:t> ihr in euren Gruppen für </a:t>
            </a:r>
            <a:r>
              <a:rPr lang="de-DE" b="1" baseline="0" dirty="0"/>
              <a:t>eure Arbeit, die Struktur eurer Diskussionen etc. zuständig </a:t>
            </a:r>
            <a:r>
              <a:rPr lang="de-DE" baseline="0" dirty="0"/>
              <a:t>und </a:t>
            </a:r>
            <a:r>
              <a:rPr lang="de-DE" b="1" baseline="0" dirty="0"/>
              <a:t>frei </a:t>
            </a:r>
            <a:r>
              <a:rPr lang="de-DE" baseline="0" dirty="0"/>
              <a:t>in der Gestaltung, aber es gibt ein paar Regeln </a:t>
            </a: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25</a:t>
            </a:fld>
            <a:endParaRPr lang="de-DE"/>
          </a:p>
        </p:txBody>
      </p:sp>
    </p:spTree>
    <p:extLst>
      <p:ext uri="{BB962C8B-B14F-4D97-AF65-F5344CB8AC3E}">
        <p14:creationId xmlns:p14="http://schemas.microsoft.com/office/powerpoint/2010/main" val="65088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werden im Laufe des Projekttags auch Pausen machen, die aber nicht zu den regulären Zeiten stattfinden werden, da wir sie an den Ablauf des Projekttags anpassen. Sollte jemand von euch während der regulären Pausen etwas zu klären haben (mit dem Sekretariat o.ä.), könnt ihr gerne auf uns zukommen </a:t>
            </a:r>
          </a:p>
        </p:txBody>
      </p:sp>
      <p:sp>
        <p:nvSpPr>
          <p:cNvPr id="4" name="Foliennummernplatzhalter 3"/>
          <p:cNvSpPr>
            <a:spLocks noGrp="1"/>
          </p:cNvSpPr>
          <p:nvPr>
            <p:ph type="sldNum" sz="quarter" idx="10"/>
          </p:nvPr>
        </p:nvSpPr>
        <p:spPr/>
        <p:txBody>
          <a:bodyPr/>
          <a:lstStyle/>
          <a:p>
            <a:fld id="{541E9CB7-253A-8640-8681-74B6F60605FB}" type="slidenum">
              <a:rPr lang="de-DE" smtClean="0"/>
              <a:t>2</a:t>
            </a:fld>
            <a:endParaRPr lang="de-DE"/>
          </a:p>
        </p:txBody>
      </p:sp>
    </p:spTree>
    <p:extLst>
      <p:ext uri="{BB962C8B-B14F-4D97-AF65-F5344CB8AC3E}">
        <p14:creationId xmlns:p14="http://schemas.microsoft.com/office/powerpoint/2010/main" val="63233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Erklären, dass wir mit dem ersten Schritt starten: verstehen </a:t>
            </a:r>
          </a:p>
        </p:txBody>
      </p:sp>
      <p:sp>
        <p:nvSpPr>
          <p:cNvPr id="4" name="Foliennummernplatzhalter 3"/>
          <p:cNvSpPr>
            <a:spLocks noGrp="1"/>
          </p:cNvSpPr>
          <p:nvPr>
            <p:ph type="sldNum" sz="quarter" idx="10"/>
          </p:nvPr>
        </p:nvSpPr>
        <p:spPr/>
        <p:txBody>
          <a:bodyPr/>
          <a:lstStyle/>
          <a:p>
            <a:fld id="{541E9CB7-253A-8640-8681-74B6F60605FB}" type="slidenum">
              <a:rPr lang="de-DE" smtClean="0"/>
              <a:t>26</a:t>
            </a:fld>
            <a:endParaRPr lang="de-DE"/>
          </a:p>
        </p:txBody>
      </p:sp>
    </p:spTree>
    <p:extLst>
      <p:ext uri="{BB962C8B-B14F-4D97-AF65-F5344CB8AC3E}">
        <p14:creationId xmlns:p14="http://schemas.microsoft.com/office/powerpoint/2010/main" val="1090567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Probleme haben die Gruppen erkannt? Gruppengespräch anfangen, Ergebnisse miteinander vergleichen. Gemeinsamkeiten und Unterschiede hervorheben. Gibt es Widersprüche in den Problemen?</a:t>
            </a:r>
          </a:p>
        </p:txBody>
      </p:sp>
      <p:sp>
        <p:nvSpPr>
          <p:cNvPr id="4" name="Foliennummernplatzhalter 3"/>
          <p:cNvSpPr>
            <a:spLocks noGrp="1"/>
          </p:cNvSpPr>
          <p:nvPr>
            <p:ph type="sldNum" sz="quarter" idx="5"/>
          </p:nvPr>
        </p:nvSpPr>
        <p:spPr/>
        <p:txBody>
          <a:bodyPr/>
          <a:lstStyle/>
          <a:p>
            <a:fld id="{FAC9D284-5B54-1C4A-AE62-BF22ABDF967B}" type="slidenum">
              <a:rPr lang="de-DE" smtClean="0"/>
              <a:t>28</a:t>
            </a:fld>
            <a:endParaRPr lang="de-DE"/>
          </a:p>
        </p:txBody>
      </p:sp>
    </p:spTree>
    <p:extLst>
      <p:ext uri="{BB962C8B-B14F-4D97-AF65-F5344CB8AC3E}">
        <p14:creationId xmlns:p14="http://schemas.microsoft.com/office/powerpoint/2010/main" val="3011872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Nachdem man ein Problem zunächst sehr grob beschreibt,</a:t>
            </a:r>
            <a:r>
              <a:rPr lang="de-DE" baseline="0" dirty="0"/>
              <a:t> wie Grünflächen oder Mobilität, geht es in der Methode „Problem </a:t>
            </a:r>
            <a:r>
              <a:rPr lang="de-DE" baseline="0" dirty="0" err="1"/>
              <a:t>statement</a:t>
            </a:r>
            <a:r>
              <a:rPr lang="de-DE" baseline="0" dirty="0"/>
              <a:t>“ darum, das Problem besser zu verstehen und für alle gleichermaßen zugänglich zu machen. Diese Phase ist super wichtig, weil man im DT-Prozess nie mit einer Lösung startet sondern immer zunächst mit einem Problem. Je besser man das Problem versteht, desto besser kann man passgenaue Lösungen finden. </a:t>
            </a:r>
            <a:endParaRPr lang="de-DE" dirty="0"/>
          </a:p>
        </p:txBody>
      </p:sp>
      <p:sp>
        <p:nvSpPr>
          <p:cNvPr id="4" name="Foliennummernplatzhalter 3"/>
          <p:cNvSpPr>
            <a:spLocks noGrp="1"/>
          </p:cNvSpPr>
          <p:nvPr>
            <p:ph type="sldNum" sz="quarter" idx="10"/>
          </p:nvPr>
        </p:nvSpPr>
        <p:spPr/>
        <p:txBody>
          <a:bodyPr/>
          <a:lstStyle/>
          <a:p>
            <a:fld id="{54D59998-4020-C449-9611-2D9166FB56B7}" type="slidenum">
              <a:rPr lang="de-DE" smtClean="0"/>
              <a:t>29</a:t>
            </a:fld>
            <a:endParaRPr lang="de-DE"/>
          </a:p>
        </p:txBody>
      </p:sp>
    </p:spTree>
    <p:extLst>
      <p:ext uri="{BB962C8B-B14F-4D97-AF65-F5344CB8AC3E}">
        <p14:creationId xmlns:p14="http://schemas.microsoft.com/office/powerpoint/2010/main" val="3958044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C9D284-5B54-1C4A-AE62-BF22ABDF967B}" type="slidenum">
              <a:rPr lang="de-DE" smtClean="0"/>
              <a:t>30</a:t>
            </a:fld>
            <a:endParaRPr lang="de-DE"/>
          </a:p>
        </p:txBody>
      </p:sp>
    </p:spTree>
    <p:extLst>
      <p:ext uri="{BB962C8B-B14F-4D97-AF65-F5344CB8AC3E}">
        <p14:creationId xmlns:p14="http://schemas.microsoft.com/office/powerpoint/2010/main" val="3799258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Erklärung, wieso wir den “Beobachten“ Schritt nicht machen.</a:t>
            </a:r>
            <a:r>
              <a:rPr lang="de-DE" baseline="0" dirty="0"/>
              <a:t> Bei euren Problemen, die ihr euch überlegt habt, seid ihr die „Nutzer“ aus diesem Grund überspringen wir den Beobachten Schritt und bauen dabei auf eure eigenen Erfahrungen und Perspektiven.</a:t>
            </a: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32</a:t>
            </a:fld>
            <a:endParaRPr lang="de-DE"/>
          </a:p>
        </p:txBody>
      </p:sp>
    </p:spTree>
    <p:extLst>
      <p:ext uri="{BB962C8B-B14F-4D97-AF65-F5344CB8AC3E}">
        <p14:creationId xmlns:p14="http://schemas.microsoft.com/office/powerpoint/2010/main" val="1913911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Es</a:t>
            </a:r>
            <a:r>
              <a:rPr lang="de-DE" baseline="0" dirty="0"/>
              <a:t> geht jetzt darum eure Erkenntnisse aus dem „</a:t>
            </a:r>
            <a:r>
              <a:rPr lang="de-DE" baseline="0" dirty="0" err="1"/>
              <a:t>problem</a:t>
            </a:r>
            <a:r>
              <a:rPr lang="de-DE" baseline="0" dirty="0"/>
              <a:t> </a:t>
            </a:r>
            <a:r>
              <a:rPr lang="de-DE" baseline="0" dirty="0" err="1"/>
              <a:t>statement</a:t>
            </a:r>
            <a:r>
              <a:rPr lang="de-DE" baseline="0" dirty="0"/>
              <a:t>“ auszuwerten und daraus genaue Design </a:t>
            </a:r>
            <a:r>
              <a:rPr lang="de-DE" baseline="0" dirty="0" err="1"/>
              <a:t>challenges</a:t>
            </a:r>
            <a:r>
              <a:rPr lang="de-DE" baseline="0" dirty="0"/>
              <a:t> zu generieren. Es soll also geschaut werden, was brauche ich eigentlich für eine Lösung und aus welchen Gründen. Dabei bedienen wir uns an der Methode „Jobs </a:t>
            </a:r>
            <a:r>
              <a:rPr lang="de-DE" baseline="0" dirty="0" err="1"/>
              <a:t>to</a:t>
            </a:r>
            <a:r>
              <a:rPr lang="de-DE" baseline="0" dirty="0"/>
              <a:t> </a:t>
            </a:r>
            <a:r>
              <a:rPr lang="de-DE" baseline="0" dirty="0" err="1"/>
              <a:t>be</a:t>
            </a:r>
            <a:r>
              <a:rPr lang="de-DE" baseline="0" dirty="0"/>
              <a:t> </a:t>
            </a:r>
            <a:r>
              <a:rPr lang="de-DE" baseline="0" dirty="0" err="1"/>
              <a:t>done</a:t>
            </a:r>
            <a:r>
              <a:rPr lang="de-DE" baseline="0" dirty="0"/>
              <a:t>“.</a:t>
            </a:r>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33</a:t>
            </a:fld>
            <a:endParaRPr lang="de-DE"/>
          </a:p>
        </p:txBody>
      </p:sp>
    </p:spTree>
    <p:extLst>
      <p:ext uri="{BB962C8B-B14F-4D97-AF65-F5344CB8AC3E}">
        <p14:creationId xmlns:p14="http://schemas.microsoft.com/office/powerpoint/2010/main" val="259769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Jobs </a:t>
            </a:r>
            <a:r>
              <a:rPr lang="de-DE" dirty="0" err="1"/>
              <a:t>to</a:t>
            </a:r>
            <a:r>
              <a:rPr lang="de-DE" dirty="0"/>
              <a:t> </a:t>
            </a:r>
            <a:r>
              <a:rPr lang="de-DE" dirty="0" err="1"/>
              <a:t>be</a:t>
            </a:r>
            <a:r>
              <a:rPr lang="de-DE" dirty="0"/>
              <a:t> </a:t>
            </a:r>
            <a:r>
              <a:rPr lang="de-DE" dirty="0" err="1"/>
              <a:t>done</a:t>
            </a:r>
            <a:r>
              <a:rPr lang="de-DE" dirty="0"/>
              <a:t> geht es darum die Problemlösung</a:t>
            </a:r>
            <a:r>
              <a:rPr lang="de-DE" baseline="0" dirty="0"/>
              <a:t> auf Dinge zu fokussieren, die den Nutzer weiterbringen und ihm/ihr helfen, seine Aufgaben zu erledigen. </a:t>
            </a:r>
          </a:p>
          <a:p>
            <a:endParaRPr lang="de-DE" baseline="0" dirty="0"/>
          </a:p>
          <a:p>
            <a:r>
              <a:rPr lang="de-DE" baseline="0" dirty="0"/>
              <a:t>Als Beispiel:</a:t>
            </a:r>
          </a:p>
          <a:p>
            <a:endParaRPr lang="de-DE" baseline="0" dirty="0"/>
          </a:p>
          <a:p>
            <a:r>
              <a:rPr lang="de-DE" baseline="0" dirty="0"/>
              <a:t>Wenn ich ein Foto mit meinem Handy mache       Will ich es einfach bearbeiten können      Damit ich es schnell mit meinen Freunden teilen kann</a:t>
            </a:r>
          </a:p>
          <a:p>
            <a:endParaRPr lang="de-DE" baseline="0" dirty="0"/>
          </a:p>
          <a:p>
            <a:r>
              <a:rPr lang="de-DE" baseline="0" dirty="0"/>
              <a:t>Jobs </a:t>
            </a:r>
            <a:r>
              <a:rPr lang="de-DE" baseline="0" dirty="0" err="1"/>
              <a:t>to</a:t>
            </a:r>
            <a:r>
              <a:rPr lang="de-DE" baseline="0" dirty="0"/>
              <a:t> </a:t>
            </a:r>
            <a:r>
              <a:rPr lang="de-DE" baseline="0" dirty="0" err="1"/>
              <a:t>be</a:t>
            </a:r>
            <a:r>
              <a:rPr lang="de-DE" baseline="0" dirty="0"/>
              <a:t> </a:t>
            </a:r>
            <a:r>
              <a:rPr lang="de-DE" baseline="0" dirty="0" err="1"/>
              <a:t>done</a:t>
            </a:r>
            <a:r>
              <a:rPr lang="de-DE" baseline="0" dirty="0"/>
              <a:t> besteht also aus drei Phasen:</a:t>
            </a:r>
          </a:p>
          <a:p>
            <a:pPr marL="228600" indent="-228600">
              <a:buAutoNum type="arabicParenR"/>
            </a:pPr>
            <a:r>
              <a:rPr lang="de-DE" baseline="0" dirty="0"/>
              <a:t>Beschreibung der Situation </a:t>
            </a:r>
          </a:p>
          <a:p>
            <a:pPr marL="228600" indent="-228600">
              <a:buAutoNum type="arabicParenR"/>
            </a:pPr>
            <a:r>
              <a:rPr lang="de-DE" baseline="0" dirty="0"/>
              <a:t>Erläuterung der Motivation </a:t>
            </a:r>
          </a:p>
          <a:p>
            <a:pPr marL="228600" indent="-228600">
              <a:buAutoNum type="arabicParenR"/>
            </a:pPr>
            <a:r>
              <a:rPr lang="de-DE" baseline="0" dirty="0"/>
              <a:t>Welches Ergebnis wird erwartet</a:t>
            </a:r>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34</a:t>
            </a:fld>
            <a:endParaRPr lang="de-DE"/>
          </a:p>
        </p:txBody>
      </p:sp>
    </p:spTree>
    <p:extLst>
      <p:ext uri="{BB962C8B-B14F-4D97-AF65-F5344CB8AC3E}">
        <p14:creationId xmlns:p14="http://schemas.microsoft.com/office/powerpoint/2010/main" val="2882222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C9D284-5B54-1C4A-AE62-BF22ABDF967B}" type="slidenum">
              <a:rPr lang="de-DE" smtClean="0"/>
              <a:t>35</a:t>
            </a:fld>
            <a:endParaRPr lang="de-DE"/>
          </a:p>
        </p:txBody>
      </p:sp>
    </p:spTree>
    <p:extLst>
      <p:ext uri="{BB962C8B-B14F-4D97-AF65-F5344CB8AC3E}">
        <p14:creationId xmlns:p14="http://schemas.microsoft.com/office/powerpoint/2010/main" val="1414020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Nächster Schritt:</a:t>
            </a:r>
            <a:r>
              <a:rPr lang="de-DE" baseline="0" dirty="0"/>
              <a:t> Ideen sammeln</a:t>
            </a:r>
          </a:p>
          <a:p>
            <a:endParaRPr lang="de-DE" baseline="0" dirty="0"/>
          </a:p>
          <a:p>
            <a:r>
              <a:rPr lang="de-DE" baseline="0" dirty="0"/>
              <a:t>Jetzt wo wir wissen was zu tun ist und was wir für Aufgaben erfüllt werden müssen, können wir anfangen uns Lösungen zu überlegen. </a:t>
            </a: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36</a:t>
            </a:fld>
            <a:endParaRPr lang="de-DE"/>
          </a:p>
        </p:txBody>
      </p:sp>
    </p:spTree>
    <p:extLst>
      <p:ext uri="{BB962C8B-B14F-4D97-AF65-F5344CB8AC3E}">
        <p14:creationId xmlns:p14="http://schemas.microsoft.com/office/powerpoint/2010/main" val="521348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starten mit</a:t>
            </a:r>
            <a:r>
              <a:rPr lang="de-DE" baseline="0" dirty="0"/>
              <a:t> einem Brainstorming, aber viel mehr erst einmal mit einem Brain </a:t>
            </a:r>
            <a:r>
              <a:rPr lang="de-DE" baseline="0" dirty="0" err="1"/>
              <a:t>Dump</a:t>
            </a:r>
            <a:r>
              <a:rPr lang="de-DE" baseline="0" dirty="0"/>
              <a:t>. Ihr sollt also erst einmal alles rauslassen was euch einfällt, um dann anschließend mit dem Brainstorming eure Ideen gemeinsam weiter zu denken. </a:t>
            </a:r>
            <a:endParaRPr lang="de-DE" dirty="0"/>
          </a:p>
          <a:p>
            <a:endParaRPr lang="de-DE" dirty="0"/>
          </a:p>
          <a:p>
            <a:r>
              <a:rPr lang="de-DE" dirty="0"/>
              <a:t>Wichtige Regeln:</a:t>
            </a:r>
          </a:p>
          <a:p>
            <a:endParaRPr lang="de-DE" dirty="0"/>
          </a:p>
          <a:p>
            <a:pPr marL="228600" indent="-228600">
              <a:buAutoNum type="arabicParenR"/>
            </a:pPr>
            <a:r>
              <a:rPr lang="de-DE" baseline="0" dirty="0"/>
              <a:t>Kreatives Selbstvertrauen </a:t>
            </a:r>
          </a:p>
          <a:p>
            <a:pPr marL="228600" indent="-228600">
              <a:buAutoNum type="arabicParenR"/>
            </a:pPr>
            <a:r>
              <a:rPr lang="de-DE" dirty="0"/>
              <a:t>Quantität</a:t>
            </a:r>
            <a:r>
              <a:rPr lang="de-DE" baseline="0" dirty="0"/>
              <a:t> wichtiger als Qualität</a:t>
            </a:r>
          </a:p>
          <a:p>
            <a:pPr marL="228600" indent="-228600">
              <a:buAutoNum type="arabicParenR"/>
            </a:pPr>
            <a:r>
              <a:rPr lang="de-DE" baseline="0" dirty="0"/>
              <a:t>Keine Vorurteile</a:t>
            </a:r>
          </a:p>
          <a:p>
            <a:pPr marL="228600" indent="-228600">
              <a:buAutoNum type="arabicParenR"/>
            </a:pPr>
            <a:r>
              <a:rPr lang="de-DE" baseline="0" dirty="0"/>
              <a:t>Oft und früh scheitern, nur so kommt man weiter</a:t>
            </a:r>
            <a:endParaRPr lang="de-DE" dirty="0"/>
          </a:p>
        </p:txBody>
      </p:sp>
      <p:sp>
        <p:nvSpPr>
          <p:cNvPr id="4" name="Foliennummernplatzhalter 3"/>
          <p:cNvSpPr>
            <a:spLocks noGrp="1"/>
          </p:cNvSpPr>
          <p:nvPr>
            <p:ph type="sldNum" sz="quarter" idx="10"/>
          </p:nvPr>
        </p:nvSpPr>
        <p:spPr/>
        <p:txBody>
          <a:bodyPr/>
          <a:lstStyle/>
          <a:p>
            <a:fld id="{54D59998-4020-C449-9611-2D9166FB56B7}" type="slidenum">
              <a:rPr lang="de-DE" smtClean="0"/>
              <a:t>37</a:t>
            </a:fld>
            <a:endParaRPr lang="de-DE"/>
          </a:p>
        </p:txBody>
      </p:sp>
    </p:spTree>
    <p:extLst>
      <p:ext uri="{BB962C8B-B14F-4D97-AF65-F5344CB8AC3E}">
        <p14:creationId xmlns:p14="http://schemas.microsoft.com/office/powerpoint/2010/main" val="235857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Vorstellung von E#D</a:t>
            </a:r>
          </a:p>
          <a:p>
            <a:pPr marL="171450" indent="-171450">
              <a:buFont typeface="Arial" panose="020B0604020202020204" pitchFamily="34" charset="0"/>
              <a:buChar char="•"/>
            </a:pPr>
            <a:r>
              <a:rPr lang="de-DE" b="0" dirty="0"/>
              <a:t>Gemeinnützige Organisation aus Berlin</a:t>
            </a:r>
          </a:p>
          <a:p>
            <a:pPr marL="171450" indent="-171450">
              <a:buFont typeface="Arial" panose="020B0604020202020204" pitchFamily="34" charset="0"/>
              <a:buChar char="•"/>
            </a:pPr>
            <a:r>
              <a:rPr lang="de-DE" b="0" dirty="0"/>
              <a:t>Verstehen uns als unabhängige Denkwerkstatt</a:t>
            </a:r>
          </a:p>
          <a:p>
            <a:pPr marL="171450" indent="-171450">
              <a:buFont typeface="Arial" panose="020B0604020202020204" pitchFamily="34" charset="0"/>
              <a:buChar char="•"/>
            </a:pPr>
            <a:r>
              <a:rPr lang="de-DE" b="0" dirty="0"/>
              <a:t>Spezialisierung auf Bildungs- und Beratungskonzepte für zukunftsrelevante Politikfelder der EU-Politik, wie Regionalpolitik, nachhaltige Entwicklung, Klimapolitik, neue Technologien</a:t>
            </a:r>
          </a:p>
        </p:txBody>
      </p:sp>
      <p:sp>
        <p:nvSpPr>
          <p:cNvPr id="4" name="Foliennummernplatzhalter 3"/>
          <p:cNvSpPr>
            <a:spLocks noGrp="1"/>
          </p:cNvSpPr>
          <p:nvPr>
            <p:ph type="sldNum" sz="quarter" idx="5"/>
          </p:nvPr>
        </p:nvSpPr>
        <p:spPr/>
        <p:txBody>
          <a:bodyPr/>
          <a:lstStyle/>
          <a:p>
            <a:fld id="{541E9CB7-253A-8640-8681-74B6F60605FB}" type="slidenum">
              <a:rPr lang="de-DE" smtClean="0"/>
              <a:t>3</a:t>
            </a:fld>
            <a:endParaRPr lang="de-DE"/>
          </a:p>
        </p:txBody>
      </p:sp>
    </p:spTree>
    <p:extLst>
      <p:ext uri="{BB962C8B-B14F-4D97-AF65-F5344CB8AC3E}">
        <p14:creationId xmlns:p14="http://schemas.microsoft.com/office/powerpoint/2010/main" val="2324553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gelten die gleichen</a:t>
            </a:r>
            <a:r>
              <a:rPr lang="de-DE" baseline="0" dirty="0"/>
              <a:t> regeln wie zuvor:</a:t>
            </a:r>
          </a:p>
          <a:p>
            <a:endParaRPr lang="de-DE" baseline="0" dirty="0"/>
          </a:p>
          <a:p>
            <a:pPr marL="228600" indent="-228600">
              <a:buAutoNum type="arabicParenR"/>
            </a:pPr>
            <a:r>
              <a:rPr lang="de-DE" baseline="0" dirty="0"/>
              <a:t>Kreatives Selbstvertrauen </a:t>
            </a:r>
          </a:p>
          <a:p>
            <a:pPr marL="228600" indent="-228600">
              <a:buAutoNum type="arabicParenR"/>
            </a:pPr>
            <a:r>
              <a:rPr lang="de-DE" dirty="0"/>
              <a:t>Quantität</a:t>
            </a:r>
            <a:r>
              <a:rPr lang="de-DE" baseline="0" dirty="0"/>
              <a:t> wichtiger als Qualität</a:t>
            </a:r>
          </a:p>
          <a:p>
            <a:pPr marL="228600" indent="-228600">
              <a:buAutoNum type="arabicParenR"/>
            </a:pPr>
            <a:r>
              <a:rPr lang="de-DE" baseline="0" dirty="0"/>
              <a:t>Keine Vorurteile</a:t>
            </a:r>
          </a:p>
          <a:p>
            <a:pPr marL="228600" indent="-228600">
              <a:buAutoNum type="arabicParenR"/>
            </a:pPr>
            <a:r>
              <a:rPr lang="de-DE" baseline="0" dirty="0"/>
              <a:t>Oft und früh scheitern, nur so kommt man weiter</a:t>
            </a:r>
            <a:endParaRPr lang="de-DE" dirty="0"/>
          </a:p>
          <a:p>
            <a:endParaRPr lang="de-DE" dirty="0"/>
          </a:p>
          <a:p>
            <a:r>
              <a:rPr lang="de-DE" dirty="0"/>
              <a:t>Plus: Baut auf andere Ideen auf!</a:t>
            </a:r>
          </a:p>
        </p:txBody>
      </p:sp>
      <p:sp>
        <p:nvSpPr>
          <p:cNvPr id="4" name="Foliennummernplatzhalter 3"/>
          <p:cNvSpPr>
            <a:spLocks noGrp="1"/>
          </p:cNvSpPr>
          <p:nvPr>
            <p:ph type="sldNum" sz="quarter" idx="5"/>
          </p:nvPr>
        </p:nvSpPr>
        <p:spPr/>
        <p:txBody>
          <a:bodyPr/>
          <a:lstStyle/>
          <a:p>
            <a:fld id="{54D59998-4020-C449-9611-2D9166FB56B7}" type="slidenum">
              <a:rPr lang="de-DE" smtClean="0"/>
              <a:t>38</a:t>
            </a:fld>
            <a:endParaRPr lang="de-DE"/>
          </a:p>
        </p:txBody>
      </p:sp>
    </p:spTree>
    <p:extLst>
      <p:ext uri="{BB962C8B-B14F-4D97-AF65-F5344CB8AC3E}">
        <p14:creationId xmlns:p14="http://schemas.microsoft.com/office/powerpoint/2010/main" val="1823428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kommen jetzt zur Entscheidung, welche der Ideen als</a:t>
            </a:r>
            <a:r>
              <a:rPr lang="de-DE" baseline="0" dirty="0"/>
              <a:t> Team weiterverfolgt werden sollen. </a:t>
            </a:r>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39</a:t>
            </a:fld>
            <a:endParaRPr lang="de-DE"/>
          </a:p>
        </p:txBody>
      </p:sp>
    </p:spTree>
    <p:extLst>
      <p:ext uri="{BB962C8B-B14F-4D97-AF65-F5344CB8AC3E}">
        <p14:creationId xmlns:p14="http://schemas.microsoft.com/office/powerpoint/2010/main" val="3420205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Erklärung, wieso wir den “Prototyp und Testen“ Schritt nicht machen.</a:t>
            </a:r>
            <a:r>
              <a:rPr lang="de-DE" baseline="0" dirty="0"/>
              <a:t> Wir sind am Ende des Prozesses innerhalb dieses kleines Rahmens des Projekttags angekommen. Denkt daran, in der Regel dauern diese Prozess mehrere Monate, daher können wir stolz auf uns seien in so kurzer zeit bereits soviel geschafft zu haben. Wir hoffen ihr konntet etwas für eure zukünftige Arbeit mitnehmen. Aber der Tag ist noch nicht vorbei. Ihr habt ja quasi „fertige“ Ideen, die ihr unserem Gast vorstellen könnt, damit ihr auch eine weitere Perspektive von außen bekommt und die gerade im lokalen Kontext besonders relevant ist. </a:t>
            </a: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41</a:t>
            </a:fld>
            <a:endParaRPr lang="de-DE"/>
          </a:p>
        </p:txBody>
      </p:sp>
    </p:spTree>
    <p:extLst>
      <p:ext uri="{BB962C8B-B14F-4D97-AF65-F5344CB8AC3E}">
        <p14:creationId xmlns:p14="http://schemas.microsoft.com/office/powerpoint/2010/main" val="293835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dieser</a:t>
            </a:r>
            <a:r>
              <a:rPr lang="de-DE" baseline="0" dirty="0"/>
              <a:t> Methode geht es darum die Idee für die ihr euch entschieden habt zu vertiefen und zu präzisieren. Mit der Methode „I </a:t>
            </a:r>
            <a:r>
              <a:rPr lang="de-DE" baseline="0" dirty="0" err="1"/>
              <a:t>like</a:t>
            </a:r>
            <a:r>
              <a:rPr lang="de-DE" baseline="0" dirty="0"/>
              <a:t> I </a:t>
            </a:r>
            <a:r>
              <a:rPr lang="de-DE" baseline="0" dirty="0" err="1"/>
              <a:t>wish</a:t>
            </a:r>
            <a:r>
              <a:rPr lang="de-DE" baseline="0" dirty="0"/>
              <a:t> I </a:t>
            </a:r>
            <a:r>
              <a:rPr lang="de-DE" baseline="0" dirty="0" err="1"/>
              <a:t>wonder</a:t>
            </a:r>
            <a:r>
              <a:rPr lang="de-DE" baseline="0" dirty="0"/>
              <a:t>“ nutzt man eine kleine Reflektion, um seine Idee mit konstruktiven Feedback zu verbessern. </a:t>
            </a:r>
            <a:endParaRPr lang="de-DE" dirty="0"/>
          </a:p>
        </p:txBody>
      </p:sp>
      <p:sp>
        <p:nvSpPr>
          <p:cNvPr id="4" name="Foliennummernplatzhalter 3"/>
          <p:cNvSpPr>
            <a:spLocks noGrp="1"/>
          </p:cNvSpPr>
          <p:nvPr>
            <p:ph type="sldNum" sz="quarter" idx="10"/>
          </p:nvPr>
        </p:nvSpPr>
        <p:spPr/>
        <p:txBody>
          <a:bodyPr/>
          <a:lstStyle/>
          <a:p>
            <a:fld id="{54D59998-4020-C449-9611-2D9166FB56B7}" type="slidenum">
              <a:rPr lang="de-DE" smtClean="0"/>
              <a:t>42</a:t>
            </a:fld>
            <a:endParaRPr lang="de-DE"/>
          </a:p>
        </p:txBody>
      </p:sp>
    </p:spTree>
    <p:extLst>
      <p:ext uri="{BB962C8B-B14F-4D97-AF65-F5344CB8AC3E}">
        <p14:creationId xmlns:p14="http://schemas.microsoft.com/office/powerpoint/2010/main" val="3231648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Beantwortet</a:t>
            </a:r>
            <a:r>
              <a:rPr lang="de-DE" baseline="0" dirty="0"/>
              <a:t> die Fragen zunächst in Einzelarbeit und dann geschlossen in eurem Team. So wird sichergestellt, dass jede Sichtweise noch einmal gehört wird und Raum bekommt, um gemeinsam zu einer Lösung zu kommen. </a:t>
            </a:r>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43</a:t>
            </a:fld>
            <a:endParaRPr lang="de-DE"/>
          </a:p>
        </p:txBody>
      </p:sp>
    </p:spTree>
    <p:extLst>
      <p:ext uri="{BB962C8B-B14F-4D97-AF65-F5344CB8AC3E}">
        <p14:creationId xmlns:p14="http://schemas.microsoft.com/office/powerpoint/2010/main" val="2732574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5-10 min Einzelreflektion, danach Team</a:t>
            </a:r>
            <a:r>
              <a:rPr lang="de-DE" baseline="0" dirty="0"/>
              <a:t>-Gespräch</a:t>
            </a:r>
            <a:endParaRPr lang="de-DE" dirty="0"/>
          </a:p>
        </p:txBody>
      </p:sp>
      <p:sp>
        <p:nvSpPr>
          <p:cNvPr id="4" name="Foliennummernplatzhalter 3"/>
          <p:cNvSpPr>
            <a:spLocks noGrp="1"/>
          </p:cNvSpPr>
          <p:nvPr>
            <p:ph type="sldNum" sz="quarter" idx="5"/>
          </p:nvPr>
        </p:nvSpPr>
        <p:spPr/>
        <p:txBody>
          <a:bodyPr/>
          <a:lstStyle/>
          <a:p>
            <a:fld id="{FAC9D284-5B54-1C4A-AE62-BF22ABDF967B}" type="slidenum">
              <a:rPr lang="de-DE" smtClean="0"/>
              <a:t>44</a:t>
            </a:fld>
            <a:endParaRPr lang="de-DE"/>
          </a:p>
        </p:txBody>
      </p:sp>
    </p:spTree>
    <p:extLst>
      <p:ext uri="{BB962C8B-B14F-4D97-AF65-F5344CB8AC3E}">
        <p14:creationId xmlns:p14="http://schemas.microsoft.com/office/powerpoint/2010/main" val="2590208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Erklärung, wieso wir den “Prototyp und Testen“ Schritt nicht machen.</a:t>
            </a:r>
            <a:r>
              <a:rPr lang="de-DE" baseline="0" dirty="0"/>
              <a:t> Wir sind am Ende des Prozesses innerhalb dieses kleines Rahmens des Projekttags angekommen. Denkt daran, in der Regel dauern diese Prozess mehrere Monate, daher können wir stolz auf uns seien in so kurzer zeit bereits soviel geschafft zu haben. Wir hoffen ihr konntet etwas für eure zukünftige Arbeit mitnehmen. Aber der Tag ist noch nicht vorbei. Ihr habt ja quasi „fertige“ Ideen, die ihr unserem Gast vorstellen könnt, damit ihr auch eine weitere Perspektive von außen bekommt und die gerade im lokalen Kontext besonders relevant ist. </a:t>
            </a: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45</a:t>
            </a:fld>
            <a:endParaRPr lang="de-DE"/>
          </a:p>
        </p:txBody>
      </p:sp>
    </p:spTree>
    <p:extLst>
      <p:ext uri="{BB962C8B-B14F-4D97-AF65-F5344CB8AC3E}">
        <p14:creationId xmlns:p14="http://schemas.microsoft.com/office/powerpoint/2010/main" val="3184749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Deswegen sollt ihr jetzt</a:t>
            </a:r>
            <a:r>
              <a:rPr lang="de-DE" baseline="0" dirty="0"/>
              <a:t> eine kurze Präsentation vorbereiten, in der ihr eure heutigen Ergebnisse vorstellt. Denkt an den DT-Prozess und eure eigene Reflektion, um Möglichkeiten für die Zukunft in den Raum zu stellen. </a:t>
            </a:r>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46</a:t>
            </a:fld>
            <a:endParaRPr lang="de-DE"/>
          </a:p>
        </p:txBody>
      </p:sp>
    </p:spTree>
    <p:extLst>
      <p:ext uri="{BB962C8B-B14F-4D97-AF65-F5344CB8AC3E}">
        <p14:creationId xmlns:p14="http://schemas.microsoft.com/office/powerpoint/2010/main" val="215576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-Stellen Höhle der Löwen nach </a:t>
            </a:r>
            <a:r>
              <a:rPr lang="de-DE" dirty="0">
                <a:sym typeface="Wingdings" pitchFamily="2" charset="2"/>
              </a:rPr>
              <a:t></a:t>
            </a:r>
            <a:r>
              <a:rPr lang="de-DE" dirty="0"/>
              <a:t>könnt eure Idee vorstellen, um Förderung zu erhalten und umgesetzt werden zu können</a:t>
            </a:r>
          </a:p>
          <a:p>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47</a:t>
            </a:fld>
            <a:endParaRPr lang="de-DE"/>
          </a:p>
        </p:txBody>
      </p:sp>
    </p:spTree>
    <p:extLst>
      <p:ext uri="{BB962C8B-B14F-4D97-AF65-F5344CB8AC3E}">
        <p14:creationId xmlns:p14="http://schemas.microsoft.com/office/powerpoint/2010/main" val="1343388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48</a:t>
            </a:fld>
            <a:endParaRPr lang="de-DE"/>
          </a:p>
        </p:txBody>
      </p:sp>
    </p:spTree>
    <p:extLst>
      <p:ext uri="{BB962C8B-B14F-4D97-AF65-F5344CB8AC3E}">
        <p14:creationId xmlns:p14="http://schemas.microsoft.com/office/powerpoint/2010/main" val="203796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541E9CB7-253A-8640-8681-74B6F60605FB}" type="slidenum">
              <a:rPr lang="de-DE" smtClean="0"/>
              <a:t>4</a:t>
            </a:fld>
            <a:endParaRPr lang="de-DE"/>
          </a:p>
        </p:txBody>
      </p:sp>
    </p:spTree>
    <p:extLst>
      <p:ext uri="{BB962C8B-B14F-4D97-AF65-F5344CB8AC3E}">
        <p14:creationId xmlns:p14="http://schemas.microsoft.com/office/powerpoint/2010/main" val="524539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-Stellen Höhle der Löwen nach </a:t>
            </a:r>
            <a:r>
              <a:rPr lang="de-DE" dirty="0">
                <a:sym typeface="Wingdings" pitchFamily="2" charset="2"/>
              </a:rPr>
              <a:t></a:t>
            </a:r>
            <a:r>
              <a:rPr lang="de-DE" dirty="0"/>
              <a:t>könnt eure Idee vorstellen, um Förderung zu erhalten und umgesetzt werden zu können</a:t>
            </a:r>
          </a:p>
          <a:p>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49</a:t>
            </a:fld>
            <a:endParaRPr lang="de-DE"/>
          </a:p>
        </p:txBody>
      </p:sp>
    </p:spTree>
    <p:extLst>
      <p:ext uri="{BB962C8B-B14F-4D97-AF65-F5344CB8AC3E}">
        <p14:creationId xmlns:p14="http://schemas.microsoft.com/office/powerpoint/2010/main" val="188494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Euch die </a:t>
            </a:r>
            <a:r>
              <a:rPr lang="de-DE" b="1" dirty="0"/>
              <a:t>EU Struktur- und Innovationsfonds </a:t>
            </a:r>
            <a:r>
              <a:rPr lang="de-DE" dirty="0"/>
              <a:t>mal genauer anschauen </a:t>
            </a:r>
            <a:r>
              <a:rPr lang="de-DE" dirty="0">
                <a:sym typeface="Wingdings" pitchFamily="2" charset="2"/>
              </a:rPr>
              <a:t> </a:t>
            </a:r>
          </a:p>
          <a:p>
            <a:pPr marL="171450" indent="-171450">
              <a:buFontTx/>
              <a:buChar char="-"/>
            </a:pPr>
            <a:r>
              <a:rPr lang="de-DE" b="1" dirty="0">
                <a:sym typeface="Wingdings" pitchFamily="2" charset="2"/>
              </a:rPr>
              <a:t>Deutscher Gründerpreis für Schüler*innen</a:t>
            </a:r>
            <a:r>
              <a:rPr lang="de-DE" dirty="0">
                <a:sym typeface="Wingdings" pitchFamily="2" charset="2"/>
              </a:rPr>
              <a:t>: </a:t>
            </a:r>
            <a:r>
              <a:rPr lang="de-DE" sz="1200" kern="1200" dirty="0">
                <a:solidFill>
                  <a:schemeClr val="tx1"/>
                </a:solidFill>
                <a:effectLst/>
                <a:latin typeface="+mn-lt"/>
                <a:ea typeface="+mn-ea"/>
                <a:cs typeface="+mn-cs"/>
              </a:rPr>
              <a:t>Der Preis wird jedes Jahr an die 10 erfolgreichsten Ideen von Schülerinnen und Schülern aus ganz Deutschland verliehen. Neben der Teilnahme an spannenden Workshops winkt den Gewinnern auch ein Treffen mit Wirtschaftsminister Peter </a:t>
            </a:r>
            <a:r>
              <a:rPr lang="de-DE" sz="1200" kern="1200" dirty="0" err="1">
                <a:solidFill>
                  <a:schemeClr val="tx1"/>
                </a:solidFill>
                <a:effectLst/>
                <a:latin typeface="+mn-lt"/>
                <a:ea typeface="+mn-ea"/>
                <a:cs typeface="+mn-cs"/>
              </a:rPr>
              <a:t>Altmaier</a:t>
            </a:r>
            <a:r>
              <a:rPr lang="de-DE" sz="1200" kern="1200" dirty="0">
                <a:solidFill>
                  <a:schemeClr val="tx1"/>
                </a:solidFill>
                <a:effectLst/>
                <a:latin typeface="+mn-lt"/>
                <a:ea typeface="+mn-ea"/>
                <a:cs typeface="+mn-cs"/>
              </a:rPr>
              <a:t> bei der Preisverleihung.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kern="1200" dirty="0">
                <a:solidFill>
                  <a:schemeClr val="tx1"/>
                </a:solidFill>
                <a:effectLst/>
                <a:latin typeface="+mn-lt"/>
                <a:ea typeface="+mn-ea"/>
                <a:cs typeface="+mn-cs"/>
              </a:rPr>
              <a:t>JUNIOR-Programm des Instituts der deutschen Wirtschaft Köln: </a:t>
            </a:r>
            <a:r>
              <a:rPr lang="de-DE" sz="1200" kern="1200" dirty="0">
                <a:solidFill>
                  <a:schemeClr val="tx1"/>
                </a:solidFill>
                <a:effectLst/>
                <a:latin typeface="+mn-lt"/>
                <a:ea typeface="+mn-ea"/>
                <a:cs typeface="+mn-cs"/>
              </a:rPr>
              <a:t>Beim Junior-Programm gründen Schülerinnen und Schüler eine eigene Firma, verkaufen ihr Produkt an Kunden, bzw. finden Investoren für ihr Produkt, und verdienen somit letztendlich auch echtes Geld.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Fachnetzwerk Schüler*innenfirmen der Deutschen Kinder- und Jugendstiftung: Auch bei der DKJS lernen die Schülerinnen und Schüler, wie sie ihre eigene Schülerfirma gründen können und diese ökonomisch nachhaltig und profitabel gestalten. Momentan unterstützt das Netzwerk rund 580 Schülerfirmen, in denen etwa 550 Schülerinnen und Schüler aktiv sind. Als Würdigung für besonders gut gelungene Schülerfirmen hat die DKJS noch das Gütesiegel KLASSE UNTERNEHMEN. Dieses macht sich mit Sicherheit gut auf dem Lebenslauf der Schülerinnen und Schüler, und dient ihnen als Ansporn noch mehr an ihre Ideen zu glauben und diese weiter zu verfeinern. Zusätzlich wird das Gütesiegel weitere Kunden und lokale Unternehmen auf die Schülerfirma aufmerksam machen.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kern="1200" dirty="0">
              <a:solidFill>
                <a:schemeClr val="tx1"/>
              </a:solidFill>
              <a:effectLst/>
              <a:latin typeface="+mn-lt"/>
              <a:ea typeface="+mn-ea"/>
              <a:cs typeface="+mn-cs"/>
            </a:endParaRP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FAC9D284-5B54-1C4A-AE62-BF22ABDF967B}" type="slidenum">
              <a:rPr lang="de-DE" smtClean="0"/>
              <a:t>50</a:t>
            </a:fld>
            <a:endParaRPr lang="de-DE"/>
          </a:p>
        </p:txBody>
      </p:sp>
    </p:spTree>
    <p:extLst>
      <p:ext uri="{BB962C8B-B14F-4D97-AF65-F5344CB8AC3E}">
        <p14:creationId xmlns:p14="http://schemas.microsoft.com/office/powerpoint/2010/main" val="2833793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sz="1200" b="1" u="sng" kern="1200" dirty="0">
                <a:solidFill>
                  <a:schemeClr val="tx1"/>
                </a:solidFill>
                <a:effectLst/>
                <a:latin typeface="+mn-lt"/>
                <a:ea typeface="+mn-ea"/>
                <a:cs typeface="+mn-cs"/>
              </a:rPr>
              <a:t>Der Kohäsionsfonds (EFRE)</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Ausgleich wirtschaftlicher und sozialer Ungleichheit sowie die Förderung einer nachhaltigen Entwicklung</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 </a:t>
            </a:r>
            <a:r>
              <a:rPr lang="de-AT" sz="1200" kern="1200" dirty="0">
                <a:solidFill>
                  <a:schemeClr val="tx1"/>
                </a:solidFill>
                <a:effectLst/>
                <a:latin typeface="+mn-lt"/>
                <a:ea typeface="+mn-ea"/>
                <a:cs typeface="+mn-cs"/>
              </a:rPr>
              <a:t>Transeuropäische Verkehrsnetze, Infrastrukturprojekte, nachhaltige Energie- und Verkehrsprojekte</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Besonderheiten: </a:t>
            </a:r>
            <a:r>
              <a:rPr lang="de-AT" sz="1200" kern="1200" dirty="0">
                <a:solidFill>
                  <a:schemeClr val="tx1"/>
                </a:solidFill>
                <a:effectLst/>
                <a:latin typeface="+mn-lt"/>
                <a:ea typeface="+mn-ea"/>
                <a:cs typeface="+mn-cs"/>
              </a:rPr>
              <a:t>Der Kohäsionsfonds fördert Regionen, deren BIP um 90% unterhalb des EU-Durchschnitts liegt. </a:t>
            </a:r>
          </a:p>
          <a:p>
            <a:endParaRPr lang="de-DE" dirty="0"/>
          </a:p>
          <a:p>
            <a:pPr lvl="0"/>
            <a:r>
              <a:rPr lang="de-AT" sz="1200" b="1" u="sng" kern="1200" dirty="0">
                <a:solidFill>
                  <a:schemeClr val="tx1"/>
                </a:solidFill>
                <a:effectLst/>
                <a:latin typeface="+mn-lt"/>
                <a:ea typeface="+mn-ea"/>
                <a:cs typeface="+mn-cs"/>
              </a:rPr>
              <a:t>Der Europäische Landwirtschaftsfonds für die Entwicklung im ländlichen Raum (ELER)</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Finanzierung der EU zu Programmen, Projekten und Maßnahmen für die Entwicklung des ländlichen Raums</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a:t>
            </a:r>
            <a:r>
              <a:rPr lang="de-AT" sz="1200" kern="1200" dirty="0">
                <a:solidFill>
                  <a:schemeClr val="tx1"/>
                </a:solidFill>
                <a:effectLst/>
                <a:latin typeface="+mn-lt"/>
                <a:ea typeface="+mn-ea"/>
                <a:cs typeface="+mn-cs"/>
              </a:rPr>
              <a:t>: Einkommensbeihilfen für Landwirt*innen und Maßnahmen zu Investitionsankäufen, Lagerhaltungen, Brache und finanzieller Absicherung bei Marktstörungen. Finanzhilfen zur Information über die Gemeinsame Agrarpolitik (GAP)</a:t>
            </a:r>
            <a:endParaRPr lang="de-DE" sz="1200" kern="1200" dirty="0">
              <a:solidFill>
                <a:schemeClr val="tx1"/>
              </a:solidFill>
              <a:effectLst/>
              <a:latin typeface="+mn-lt"/>
              <a:ea typeface="+mn-ea"/>
              <a:cs typeface="+mn-cs"/>
            </a:endParaRPr>
          </a:p>
          <a:p>
            <a:endParaRPr lang="de-DE" dirty="0"/>
          </a:p>
          <a:p>
            <a:pPr lvl="0"/>
            <a:r>
              <a:rPr lang="de-AT" sz="1200" b="1" u="sng" kern="1200" dirty="0">
                <a:solidFill>
                  <a:schemeClr val="tx1"/>
                </a:solidFill>
                <a:effectLst/>
                <a:latin typeface="+mn-lt"/>
                <a:ea typeface="+mn-ea"/>
                <a:cs typeface="+mn-cs"/>
              </a:rPr>
              <a:t>Der Europäische Sozialfonds (ESF)</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Verbesserung von Beschäftigungs- und Bildungschancen von Menschen in der EU sowie der Schutz vor Armut</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 </a:t>
            </a:r>
            <a:r>
              <a:rPr lang="de-AT" sz="1200" kern="1200" dirty="0">
                <a:solidFill>
                  <a:schemeClr val="tx1"/>
                </a:solidFill>
                <a:effectLst/>
                <a:latin typeface="+mn-lt"/>
                <a:ea typeface="+mn-ea"/>
                <a:cs typeface="+mn-cs"/>
              </a:rPr>
              <a:t>Beschäftigung und Mobilität, Soziale Eingliederung und Armutsbekämpfung, Bildung und Qualifizierung, Institutionelle Kapazitäten und effiziente Verwaltung </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Besonderheiten: </a:t>
            </a:r>
            <a:r>
              <a:rPr lang="de-AT" sz="1200" kern="1200" dirty="0">
                <a:solidFill>
                  <a:schemeClr val="tx1"/>
                </a:solidFill>
                <a:effectLst/>
                <a:latin typeface="+mn-lt"/>
                <a:ea typeface="+mn-ea"/>
                <a:cs typeface="+mn-cs"/>
              </a:rPr>
              <a:t>Der ESF investiert direkt in soziale Verhältnisse. Er konzentriert sich auf deren Angleichung sowie die Armutsbekämpfung in der Europäischen Union.</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51</a:t>
            </a:fld>
            <a:endParaRPr lang="de-DE"/>
          </a:p>
        </p:txBody>
      </p:sp>
    </p:spTree>
    <p:extLst>
      <p:ext uri="{BB962C8B-B14F-4D97-AF65-F5344CB8AC3E}">
        <p14:creationId xmlns:p14="http://schemas.microsoft.com/office/powerpoint/2010/main" val="1526861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t>Blitzlicht:</a:t>
            </a:r>
            <a:r>
              <a:rPr lang="de-DE" dirty="0"/>
              <a:t> Was nehmt ihr aus dem Projekttag mit? Eine Sache:  das kann ein Thema, eine Methode, eine 	Erkenntnis sein, eine Frage (Je nach Zeit wer mag/Alle)</a:t>
            </a:r>
          </a:p>
          <a:p>
            <a:pPr marL="171450" indent="-171450">
              <a:buFont typeface="Arial" panose="020B0604020202020204" pitchFamily="34" charset="0"/>
              <a:buChar char="•"/>
            </a:pPr>
            <a:r>
              <a:rPr lang="de-DE" b="1" dirty="0"/>
              <a:t>Evaluationsbögen</a:t>
            </a:r>
            <a:r>
              <a:rPr lang="de-DE" dirty="0"/>
              <a:t> austeilen, sagen wofür wir das brauchen 5-10 min Zeit – dann ausklingen lassen</a:t>
            </a:r>
          </a:p>
          <a:p>
            <a:endParaRPr lang="de-DE" dirty="0"/>
          </a:p>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52</a:t>
            </a:fld>
            <a:endParaRPr lang="de-DE"/>
          </a:p>
        </p:txBody>
      </p:sp>
    </p:spTree>
    <p:extLst>
      <p:ext uri="{BB962C8B-B14F-4D97-AF65-F5344CB8AC3E}">
        <p14:creationId xmlns:p14="http://schemas.microsoft.com/office/powerpoint/2010/main" val="232553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Schaut</a:t>
            </a:r>
            <a:r>
              <a:rPr lang="de-DE" baseline="0" dirty="0"/>
              <a:t> doch gerne mal bei </a:t>
            </a:r>
            <a:r>
              <a:rPr lang="de-DE" baseline="0" dirty="0" err="1"/>
              <a:t>Instagram</a:t>
            </a:r>
            <a:r>
              <a:rPr lang="de-DE" baseline="0" dirty="0"/>
              <a:t> vorbei und folgt uns bei unserer Arbeit! </a:t>
            </a:r>
            <a:endParaRPr lang="de-DE" dirty="0"/>
          </a:p>
        </p:txBody>
      </p:sp>
      <p:sp>
        <p:nvSpPr>
          <p:cNvPr id="4" name="Foliennummernplatzhalter 3"/>
          <p:cNvSpPr>
            <a:spLocks noGrp="1"/>
          </p:cNvSpPr>
          <p:nvPr>
            <p:ph type="sldNum" sz="quarter" idx="10"/>
          </p:nvPr>
        </p:nvSpPr>
        <p:spPr/>
        <p:txBody>
          <a:bodyPr/>
          <a:lstStyle/>
          <a:p>
            <a:fld id="{54D59998-4020-C449-9611-2D9166FB56B7}" type="slidenum">
              <a:rPr lang="de-DE" smtClean="0"/>
              <a:t>54</a:t>
            </a:fld>
            <a:endParaRPr lang="de-DE"/>
          </a:p>
        </p:txBody>
      </p:sp>
    </p:spTree>
    <p:extLst>
      <p:ext uri="{BB962C8B-B14F-4D97-AF65-F5344CB8AC3E}">
        <p14:creationId xmlns:p14="http://schemas.microsoft.com/office/powerpoint/2010/main" val="131369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de-AT" sz="1200" b="1" dirty="0"/>
              <a:t>Projekt in der Nähe, gefördert im Rahmen der Kohäsionspolitik: </a:t>
            </a:r>
            <a:r>
              <a:rPr lang="de-AT" sz="1200" dirty="0">
                <a:solidFill>
                  <a:srgbClr val="283669"/>
                </a:solidFill>
              </a:rPr>
              <a:t>Eine kleine Beschreibung + Name des Fonds &amp; ggf. Zusatzinformationen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de-AT" sz="1200" b="1" dirty="0"/>
              <a:t>Projekt in der Nähe, gefördert im Rahmen der Kohäsionspolitik: </a:t>
            </a:r>
            <a:r>
              <a:rPr lang="de-AT" sz="1200" dirty="0">
                <a:solidFill>
                  <a:srgbClr val="283669"/>
                </a:solidFill>
              </a:rPr>
              <a:t>Eine kleine Beschreibung + Name des Fonds &amp; ggf. Zusatzinformationen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de-AT" sz="1200" b="1" dirty="0"/>
              <a:t>Projekt in der Nähe, gefördert im Rahmen der Kohäsionspolitik: </a:t>
            </a:r>
            <a:r>
              <a:rPr lang="de-AT" sz="1200" dirty="0">
                <a:solidFill>
                  <a:srgbClr val="283669"/>
                </a:solidFill>
              </a:rPr>
              <a:t>Eine kleine Beschreibung + Name des Fonds &amp; ggf. Zusatzinformationen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de-AT" sz="1200" b="1" dirty="0"/>
              <a:t>Projekt in der Nähe, gefördert im Rahmen der Kohäsionspolitik: </a:t>
            </a:r>
            <a:r>
              <a:rPr lang="de-AT" sz="1200" dirty="0">
                <a:solidFill>
                  <a:srgbClr val="283669"/>
                </a:solidFill>
              </a:rPr>
              <a:t>Eine kleine Beschreibung + Name des Fonds &amp; ggf. Zusatzinformationen</a:t>
            </a:r>
          </a:p>
          <a:p>
            <a:pPr marL="285750" lvl="0" indent="-285750">
              <a:spcAft>
                <a:spcPts val="1200"/>
              </a:spcAft>
              <a:buFont typeface="Arial" panose="020B0604020202020204" pitchFamily="34" charset="0"/>
              <a:buChar char="•"/>
              <a:defRPr/>
            </a:pPr>
            <a:endParaRPr lang="de-AT" sz="1200" dirty="0">
              <a:solidFill>
                <a:srgbClr val="283669"/>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E9CB7-253A-8640-8681-74B6F60605F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241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Der Projekttag wird finanziell gefördert durch die </a:t>
            </a:r>
            <a:r>
              <a:rPr lang="de-DE" b="1" baseline="0" dirty="0"/>
              <a:t>Generaldirektion für Regionalpolitik und Stadtentwicklung der Europäischen Kommission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Hat jemand von euch schonmal davon gehört? Weiß jemand, was die Europäischen Kommission und was eine Generaldirektion 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1" baseline="0" dirty="0"/>
              <a:t>Antwort der </a:t>
            </a:r>
            <a:r>
              <a:rPr lang="de-DE" b="0" i="1" baseline="0" dirty="0" err="1"/>
              <a:t>SuS</a:t>
            </a:r>
            <a:r>
              <a:rPr lang="de-DE" b="0" i="1" baseline="0" dirty="0"/>
              <a:t> abwarten und darauf eingehen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1" baseline="0" dirty="0"/>
              <a:t>Dann, angepasst an die Antworten, kurz den Kontext erklären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Europäische Kommission ist eine der Hauptinstitutionen der EU und ist so etwas wie ihre „Regierung“. Sie besteht aus je einem*einer Vertreter*in pro Mitgliedstaat, aktuelle Präsidentin ist die deutsche Ursula von der Leyen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Die Europäische Kommission ist aufgeteilt in </a:t>
            </a:r>
            <a:r>
              <a:rPr lang="de-DE" b="1" baseline="0" dirty="0"/>
              <a:t>Generaldirektionen</a:t>
            </a:r>
            <a:r>
              <a:rPr lang="de-DE" b="0" baseline="0" dirty="0"/>
              <a:t>. Das sind Fachbereiche, die für verschiedene Politikfelder zuständig sind und hierfür Strategien zur Umsetzung der politischen Vorhaben der EU entwickeln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Die </a:t>
            </a:r>
            <a:r>
              <a:rPr lang="de-DE" b="1" baseline="0" dirty="0"/>
              <a:t>GD Regio </a:t>
            </a:r>
            <a:r>
              <a:rPr lang="de-DE" b="0" baseline="0" dirty="0"/>
              <a:t>ist der Fachbereich der Kommission, der für die Entwicklung der verschiedenen Regionen und Städte innerhalb der EU zuständig ist </a:t>
            </a:r>
            <a:endParaRPr lang="de-DE" baseline="0" dirty="0"/>
          </a:p>
          <a:p>
            <a:endParaRPr lang="de-DE" baseline="0" dirty="0"/>
          </a:p>
        </p:txBody>
      </p:sp>
      <p:sp>
        <p:nvSpPr>
          <p:cNvPr id="4" name="Foliennummernplatzhalter 3"/>
          <p:cNvSpPr>
            <a:spLocks noGrp="1"/>
          </p:cNvSpPr>
          <p:nvPr>
            <p:ph type="sldNum" sz="quarter" idx="5"/>
          </p:nvPr>
        </p:nvSpPr>
        <p:spPr/>
        <p:txBody>
          <a:bodyPr/>
          <a:lstStyle/>
          <a:p>
            <a:fld id="{541E9CB7-253A-8640-8681-74B6F60605FB}" type="slidenum">
              <a:rPr lang="de-DE" smtClean="0"/>
              <a:t>5</a:t>
            </a:fld>
            <a:endParaRPr lang="de-DE"/>
          </a:p>
        </p:txBody>
      </p:sp>
    </p:spTree>
    <p:extLst>
      <p:ext uri="{BB962C8B-B14F-4D97-AF65-F5344CB8AC3E}">
        <p14:creationId xmlns:p14="http://schemas.microsoft.com/office/powerpoint/2010/main" val="1719981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Bevor wir mit der inhaltlichen Arbeit zur Europäischen Union und ihrer Regionalpolitik beginnen, starten wir mit einer kurzen Wiederholung dessen, was die EU ist und was sie ausmacht. Was wisst ihr zur EU? Was habt ihr vielleicht schon einmal im Unterricht behandelt oder was wisst ihr aus anderen Quellen?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dirty="0"/>
              <a:t>Antworten der </a:t>
            </a:r>
            <a:r>
              <a:rPr lang="de-DE" dirty="0" err="1"/>
              <a:t>SuS</a:t>
            </a:r>
            <a:r>
              <a:rPr lang="de-DE" dirty="0"/>
              <a:t> abwarten und darauf eingehen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dirty="0"/>
              <a:t>Wichtigste Punkte der EU kurz zusammenfassen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EU ist ein Zusammenschluss aus 27 europäischen Staaten, eine sogenannte supranationale 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Mitgliedstaaten geben einige ihrer nationalen Kompetenzen auf und übergeben sie an die </a:t>
            </a:r>
            <a:r>
              <a:rPr lang="de-DE" dirty="0" err="1"/>
              <a:t>Eu</a:t>
            </a:r>
            <a:r>
              <a:rPr lang="de-DE" dirty="0"/>
              <a:t>-Institutionen, die versuchen, die gemeinsamen Interessen zu vertreten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Über eine der Institutionen, die Europäische Kommission, hatten wir schon kurz gesprochen, es gibt noch einige weitere: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Europäisches Parlament (Volksvertreter*innen, die die europäischen Bürger*innen alle 5 Jahre bei den Europawahlen wählen)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Der Europäische Rat (Staats- und Regierungschefs der EU-Staaten)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Der Rat der EU (verschiedene Zusammensetzungen je nach Fachbereich, in dem die jeweiligen Minister*innen aus den EU-Staaten zusammentreten, z.B. Landwirtschaftsrat, Rat für Auswärtige Angelegenheiten)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Diese vier wichtigsten Institutionen werden ergänzt durch weitere Einrichtungen: Gerichtshof der EU, Europäische Zentralbank, Europäischer Rechnungshof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Überleitung: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EU wirkt manchmal sehr weit weg und als würde sie uns nicht angehen, aber sie hat in verschiedenen Bereichen direkten Einfluss in unserem Leben.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Kennt ihr Beispiele?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Euro, fehlende Grenzkontrollen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Außerdem versucht die EU durch die Regionalpolitik, zur Entwicklung von Regionen und Städten beizutragen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Mit der EU-Regionalpolitik werden wir uns jetzt genauer beschäftigen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0" baseline="0" dirty="0"/>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6</a:t>
            </a:fld>
            <a:endParaRPr lang="de-DE"/>
          </a:p>
        </p:txBody>
      </p:sp>
    </p:spTree>
    <p:extLst>
      <p:ext uri="{BB962C8B-B14F-4D97-AF65-F5344CB8AC3E}">
        <p14:creationId xmlns:p14="http://schemas.microsoft.com/office/powerpoint/2010/main" val="1009218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EU-Regionalpolitik wird auch Kohäsionspolitik genannt (lat. </a:t>
            </a:r>
            <a:r>
              <a:rPr lang="de-DE" dirty="0" err="1"/>
              <a:t>Cohaerere</a:t>
            </a:r>
            <a:r>
              <a:rPr lang="de-DE" dirty="0"/>
              <a:t> = zusammenhängen)</a:t>
            </a:r>
          </a:p>
        </p:txBody>
      </p:sp>
      <p:sp>
        <p:nvSpPr>
          <p:cNvPr id="4" name="Foliennummernplatzhalter 3"/>
          <p:cNvSpPr>
            <a:spLocks noGrp="1"/>
          </p:cNvSpPr>
          <p:nvPr>
            <p:ph type="sldNum" sz="quarter" idx="10"/>
          </p:nvPr>
        </p:nvSpPr>
        <p:spPr/>
        <p:txBody>
          <a:bodyPr/>
          <a:lstStyle/>
          <a:p>
            <a:fld id="{541E9CB7-253A-8640-8681-74B6F60605FB}" type="slidenum">
              <a:rPr lang="de-DE" smtClean="0"/>
              <a:t>7</a:t>
            </a:fld>
            <a:endParaRPr lang="de-DE"/>
          </a:p>
        </p:txBody>
      </p:sp>
    </p:spTree>
    <p:extLst>
      <p:ext uri="{BB962C8B-B14F-4D97-AF65-F5344CB8AC3E}">
        <p14:creationId xmlns:p14="http://schemas.microsoft.com/office/powerpoint/2010/main" val="289740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Ziel: Stärkung des wirtschaftlichen und sozialen </a:t>
            </a:r>
            <a:r>
              <a:rPr lang="de-DE" b="1" dirty="0"/>
              <a:t>Zusammenhalts</a:t>
            </a:r>
            <a:r>
              <a:rPr lang="de-DE" dirty="0"/>
              <a:t> innerhalb der EU </a:t>
            </a:r>
          </a:p>
          <a:p>
            <a:pPr marL="171450" indent="-171450">
              <a:buFont typeface="Arial" panose="020B0604020202020204" pitchFamily="34" charset="0"/>
              <a:buChar char="•"/>
            </a:pPr>
            <a:r>
              <a:rPr lang="de-DE" dirty="0"/>
              <a:t>Dies soll gelingen, indem die </a:t>
            </a:r>
            <a:r>
              <a:rPr lang="de-DE" b="1" dirty="0"/>
              <a:t>Unterschiede</a:t>
            </a:r>
            <a:r>
              <a:rPr lang="de-DE" dirty="0"/>
              <a:t> zwischen den verschiedenen Regionen ausgeglichen werden, weshalb die EU sehr viel Geld in die einzelnen Regionen steckt </a:t>
            </a:r>
            <a:endParaRPr lang="de-DE" b="1" dirty="0"/>
          </a:p>
          <a:p>
            <a:pPr marL="171450" indent="-171450">
              <a:buFont typeface="Arial" panose="020B0604020202020204" pitchFamily="34" charset="0"/>
              <a:buChar char="•"/>
            </a:pPr>
            <a:r>
              <a:rPr lang="de-DE" b="1" dirty="0"/>
              <a:t>Fokus auf EU-Regionen</a:t>
            </a:r>
            <a:r>
              <a:rPr lang="de-DE" dirty="0"/>
              <a:t>: Das bedeutet, dass über die Grenzen eines Nationalstaats hinweg kooperiert werden soll. Sei es auf beruflicher oder persönlicher Ebene. </a:t>
            </a:r>
          </a:p>
          <a:p>
            <a:pPr marL="0" indent="0">
              <a:buFontTx/>
              <a:buNone/>
            </a:pPr>
            <a:r>
              <a:rPr lang="de-DE" i="1" dirty="0"/>
              <a:t>	„Es soll also egal sein, ob ich in Paris geboren wurde oder im ländlichen Raum Polens: 	Die Möglichkeiten, mich persönlich und beruflich entfalten zu können, sollen die 	gleichen sein.“</a:t>
            </a:r>
          </a:p>
          <a:p>
            <a:pPr marL="171450" indent="-171450">
              <a:buFont typeface="Arial" panose="020B0604020202020204" pitchFamily="34" charset="0"/>
              <a:buChar char="•"/>
            </a:pPr>
            <a:r>
              <a:rPr lang="de-DE" dirty="0"/>
              <a:t>Ziel der Kohäsionspolitik ist es, </a:t>
            </a:r>
            <a:r>
              <a:rPr lang="de-DE" b="1" dirty="0"/>
              <a:t>für Wachstum und Beschäftigung (also Arbeitsplätze) in den verschiedenen EU-MS zu sorgen</a:t>
            </a:r>
            <a:r>
              <a:rPr lang="de-DE" dirty="0"/>
              <a:t>. </a:t>
            </a:r>
          </a:p>
          <a:p>
            <a:pPr marL="171450" indent="-171450">
              <a:buFont typeface="Arial" panose="020B0604020202020204" pitchFamily="34" charset="0"/>
              <a:buChar char="•"/>
            </a:pPr>
            <a:r>
              <a:rPr lang="de-DE" dirty="0"/>
              <a:t>Dies geschieht durch </a:t>
            </a:r>
            <a:r>
              <a:rPr lang="de-DE" b="0" dirty="0"/>
              <a:t>strategische Investitionen</a:t>
            </a:r>
            <a:r>
              <a:rPr lang="de-DE" dirty="0"/>
              <a:t>. </a:t>
            </a:r>
            <a:r>
              <a:rPr lang="de-DE" b="0" dirty="0"/>
              <a:t>Die Kohäsionspolitik ist eine </a:t>
            </a:r>
            <a:r>
              <a:rPr lang="de-DE" b="1" dirty="0"/>
              <a:t>solidarische Investitionspolitik</a:t>
            </a:r>
            <a:r>
              <a:rPr lang="de-DE" b="0" dirty="0"/>
              <a:t>. </a:t>
            </a:r>
          </a:p>
          <a:p>
            <a:pPr marL="171450" indent="-171450">
              <a:buFont typeface="Arial" panose="020B0604020202020204" pitchFamily="34" charset="0"/>
              <a:buChar char="•"/>
            </a:pPr>
            <a:r>
              <a:rPr lang="de-DE" dirty="0"/>
              <a:t>Durch diese Investitionen und die Solidarität zwischen den MS können auch Menschen in den weniger entwickelten Regionen die Vorteile des größten Binnenmarktes nutzen. </a:t>
            </a:r>
          </a:p>
        </p:txBody>
      </p:sp>
      <p:sp>
        <p:nvSpPr>
          <p:cNvPr id="4" name="Foliennummernplatzhalter 3"/>
          <p:cNvSpPr>
            <a:spLocks noGrp="1"/>
          </p:cNvSpPr>
          <p:nvPr>
            <p:ph type="sldNum" sz="quarter" idx="10"/>
          </p:nvPr>
        </p:nvSpPr>
        <p:spPr/>
        <p:txBody>
          <a:bodyPr/>
          <a:lstStyle/>
          <a:p>
            <a:fld id="{541E9CB7-253A-8640-8681-74B6F60605FB}" type="slidenum">
              <a:rPr lang="de-DE" smtClean="0"/>
              <a:t>8</a:t>
            </a:fld>
            <a:endParaRPr lang="de-DE"/>
          </a:p>
        </p:txBody>
      </p:sp>
    </p:spTree>
    <p:extLst>
      <p:ext uri="{BB962C8B-B14F-4D97-AF65-F5344CB8AC3E}">
        <p14:creationId xmlns:p14="http://schemas.microsoft.com/office/powerpoint/2010/main" val="324736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Im </a:t>
            </a:r>
            <a:r>
              <a:rPr lang="de-DE" b="1" dirty="0"/>
              <a:t>Mehrjährigen EU-Finanzrahmen</a:t>
            </a:r>
            <a:r>
              <a:rPr lang="de-DE" dirty="0"/>
              <a:t>, praktisch dem Haushalt der EU, wird der Kohäsionspolitik große Wichtigkeit beigemessen. </a:t>
            </a:r>
          </a:p>
          <a:p>
            <a:pPr marL="0" indent="0">
              <a:buFont typeface="Arial" panose="020B0604020202020204" pitchFamily="34" charset="0"/>
              <a:buNone/>
            </a:pPr>
            <a:r>
              <a:rPr lang="de-DE" i="1" dirty="0"/>
              <a:t>„Vielleicht erinnert ihr euch noch an die tage-und nächtelangen Verhandlungen über den Mehrjährigen Finanzrahmen und die Corona-Hilfen in Brüssel im Juli, als die Staats- und Regierungschefs über die Höhe des neuen Budgets verhandelt haben.“</a:t>
            </a:r>
          </a:p>
          <a:p>
            <a:pPr marL="171450" indent="-171450">
              <a:buFont typeface="Arial" panose="020B0604020202020204" pitchFamily="34" charset="0"/>
              <a:buChar char="•"/>
            </a:pPr>
            <a:r>
              <a:rPr lang="de-DE" dirty="0"/>
              <a:t>Dem ging ein </a:t>
            </a:r>
            <a:r>
              <a:rPr lang="de-DE" b="1" dirty="0"/>
              <a:t>Vorschlag der Kommission </a:t>
            </a:r>
            <a:r>
              <a:rPr lang="de-DE" dirty="0"/>
              <a:t>voraus, den ihr oben seht. </a:t>
            </a:r>
          </a:p>
          <a:p>
            <a:pPr marL="171450" indent="-171450">
              <a:buFont typeface="Arial" panose="020B0604020202020204" pitchFamily="34" charset="0"/>
              <a:buChar char="•"/>
            </a:pPr>
            <a:r>
              <a:rPr lang="de-DE" dirty="0"/>
              <a:t>Inzwischen gibt es einen </a:t>
            </a:r>
            <a:r>
              <a:rPr lang="de-DE" b="1" dirty="0"/>
              <a:t>Beschluss des Rates mit einem Zusatzpaket „Next Generation EU“</a:t>
            </a:r>
          </a:p>
          <a:p>
            <a:pPr marL="171450" indent="-171450">
              <a:buFont typeface="Arial" panose="020B0604020202020204" pitchFamily="34" charset="0"/>
              <a:buChar char="•"/>
            </a:pPr>
            <a:r>
              <a:rPr lang="de-DE" dirty="0"/>
              <a:t>Die genauen Zahlen sind noch nicht beschlossen, weil das Europäische Parlament ja noch zustimmen muss und Korrekturbedarf beim Budget angemeldet hat. </a:t>
            </a:r>
          </a:p>
          <a:p>
            <a:pPr marL="171450" indent="-171450">
              <a:buFont typeface="Arial" panose="020B0604020202020204" pitchFamily="34" charset="0"/>
              <a:buChar char="•"/>
            </a:pPr>
            <a:r>
              <a:rPr lang="de-DE" dirty="0"/>
              <a:t>Die Tendenz bzw. die Bedeutung der Kohäsionspolitik wird aber schon durch den Vorschlag der KOM deutlich.  </a:t>
            </a:r>
          </a:p>
        </p:txBody>
      </p:sp>
      <p:sp>
        <p:nvSpPr>
          <p:cNvPr id="4" name="Foliennummernplatzhalter 3"/>
          <p:cNvSpPr>
            <a:spLocks noGrp="1"/>
          </p:cNvSpPr>
          <p:nvPr>
            <p:ph type="sldNum" sz="quarter" idx="10"/>
          </p:nvPr>
        </p:nvSpPr>
        <p:spPr/>
        <p:txBody>
          <a:bodyPr/>
          <a:lstStyle/>
          <a:p>
            <a:fld id="{541E9CB7-253A-8640-8681-74B6F60605FB}" type="slidenum">
              <a:rPr lang="de-DE" smtClean="0"/>
              <a:t>9</a:t>
            </a:fld>
            <a:endParaRPr lang="de-DE"/>
          </a:p>
        </p:txBody>
      </p:sp>
    </p:spTree>
    <p:extLst>
      <p:ext uri="{BB962C8B-B14F-4D97-AF65-F5344CB8AC3E}">
        <p14:creationId xmlns:p14="http://schemas.microsoft.com/office/powerpoint/2010/main" val="308010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05ADF-5C50-184E-A409-EF4D3764DAB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DA6EAFF-5448-EB47-8E7C-2BFB43DBFB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84BF746-F022-3F42-83CA-C871EF5E29EE}"/>
              </a:ext>
            </a:extLst>
          </p:cNvPr>
          <p:cNvSpPr>
            <a:spLocks noGrp="1"/>
          </p:cNvSpPr>
          <p:nvPr>
            <p:ph type="dt" sz="half" idx="10"/>
          </p:nvPr>
        </p:nvSpPr>
        <p:spPr/>
        <p:txBody>
          <a:bodyPr/>
          <a:lstStyle/>
          <a:p>
            <a:fld id="{87DE6118-2437-4B30-8E3C-4D2BE6020583}" type="datetimeFigureOut">
              <a:rPr lang="en-US" smtClean="0"/>
              <a:pPr/>
              <a:t>3/29/23</a:t>
            </a:fld>
            <a:endParaRPr lang="en-US" dirty="0"/>
          </a:p>
        </p:txBody>
      </p:sp>
      <p:sp>
        <p:nvSpPr>
          <p:cNvPr id="5" name="Fußzeilenplatzhalter 4">
            <a:extLst>
              <a:ext uri="{FF2B5EF4-FFF2-40B4-BE49-F238E27FC236}">
                <a16:creationId xmlns:a16="http://schemas.microsoft.com/office/drawing/2014/main" id="{2DA09C92-512E-C742-B310-EBEC25E1CE5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756D93E7-50AC-4442-880C-FB31986690F9}"/>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409110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93438-A476-B94D-A819-46036A65D70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87B2044-359C-C545-A5B3-2FD9A8BC4AB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D6559C-C0B3-3F47-B3EC-53C4BBEFDFAB}"/>
              </a:ext>
            </a:extLst>
          </p:cNvPr>
          <p:cNvSpPr>
            <a:spLocks noGrp="1"/>
          </p:cNvSpPr>
          <p:nvPr>
            <p:ph type="dt" sz="half" idx="10"/>
          </p:nvPr>
        </p:nvSpPr>
        <p:spPr/>
        <p:txBody>
          <a:bodyPr/>
          <a:lstStyle/>
          <a:p>
            <a:fld id="{87DE6118-2437-4B30-8E3C-4D2BE6020583}" type="datetimeFigureOut">
              <a:rPr lang="en-US" smtClean="0"/>
              <a:t>3/29/23</a:t>
            </a:fld>
            <a:endParaRPr lang="en-US" dirty="0"/>
          </a:p>
        </p:txBody>
      </p:sp>
      <p:sp>
        <p:nvSpPr>
          <p:cNvPr id="5" name="Fußzeilenplatzhalter 4">
            <a:extLst>
              <a:ext uri="{FF2B5EF4-FFF2-40B4-BE49-F238E27FC236}">
                <a16:creationId xmlns:a16="http://schemas.microsoft.com/office/drawing/2014/main" id="{F81AC10D-854C-BB40-8B9E-8DE3ACDFDF43}"/>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5EBA21EB-71A9-4749-9B5D-BE838E3B4353}"/>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3356158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8CCB28D-91DD-824E-A738-5E6025852D7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260C65F-153D-7346-A5C4-C4F9DAE5BF4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47C3FD5-D319-5649-AB72-B7925CAF5137}"/>
              </a:ext>
            </a:extLst>
          </p:cNvPr>
          <p:cNvSpPr>
            <a:spLocks noGrp="1"/>
          </p:cNvSpPr>
          <p:nvPr>
            <p:ph type="dt" sz="half" idx="10"/>
          </p:nvPr>
        </p:nvSpPr>
        <p:spPr/>
        <p:txBody>
          <a:bodyPr/>
          <a:lstStyle/>
          <a:p>
            <a:fld id="{87DE6118-2437-4B30-8E3C-4D2BE6020583}" type="datetimeFigureOut">
              <a:rPr lang="en-US" smtClean="0"/>
              <a:t>3/29/23</a:t>
            </a:fld>
            <a:endParaRPr lang="en-US" dirty="0"/>
          </a:p>
        </p:txBody>
      </p:sp>
      <p:sp>
        <p:nvSpPr>
          <p:cNvPr id="5" name="Fußzeilenplatzhalter 4">
            <a:extLst>
              <a:ext uri="{FF2B5EF4-FFF2-40B4-BE49-F238E27FC236}">
                <a16:creationId xmlns:a16="http://schemas.microsoft.com/office/drawing/2014/main" id="{2E531ADE-2F0C-0848-91DA-A3BBE3BE8104}"/>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AF8F04AE-DCA7-CE4A-9BDE-028FE52E8059}"/>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74521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62744B-1E1C-F64F-8330-72DDCF6E333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D68E6C3-A467-6D45-B367-2641F69BED4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CA82A03-9A51-5E4B-8376-F8BCD1CEC034}"/>
              </a:ext>
            </a:extLst>
          </p:cNvPr>
          <p:cNvSpPr>
            <a:spLocks noGrp="1"/>
          </p:cNvSpPr>
          <p:nvPr>
            <p:ph type="dt" sz="half" idx="10"/>
          </p:nvPr>
        </p:nvSpPr>
        <p:spPr/>
        <p:txBody>
          <a:bodyPr/>
          <a:lstStyle/>
          <a:p>
            <a:fld id="{87DE6118-2437-4B30-8E3C-4D2BE6020583}" type="datetimeFigureOut">
              <a:rPr lang="en-US" smtClean="0"/>
              <a:t>3/29/23</a:t>
            </a:fld>
            <a:endParaRPr lang="en-US" dirty="0"/>
          </a:p>
        </p:txBody>
      </p:sp>
      <p:sp>
        <p:nvSpPr>
          <p:cNvPr id="5" name="Fußzeilenplatzhalter 4">
            <a:extLst>
              <a:ext uri="{FF2B5EF4-FFF2-40B4-BE49-F238E27FC236}">
                <a16:creationId xmlns:a16="http://schemas.microsoft.com/office/drawing/2014/main" id="{E0A01131-6139-C140-9DE3-1A5F8B0FD3F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A2810944-F22A-F94F-A1CF-DE13CEF64047}"/>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160766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E41F2-E98E-5542-8E56-FC2973B4391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B729298-232C-CA4E-8EB6-7737D3EE8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B1A2508-812E-1E43-8A9E-EB0207914BA8}"/>
              </a:ext>
            </a:extLst>
          </p:cNvPr>
          <p:cNvSpPr>
            <a:spLocks noGrp="1"/>
          </p:cNvSpPr>
          <p:nvPr>
            <p:ph type="dt" sz="half" idx="10"/>
          </p:nvPr>
        </p:nvSpPr>
        <p:spPr/>
        <p:txBody>
          <a:bodyPr/>
          <a:lstStyle/>
          <a:p>
            <a:fld id="{87DE6118-2437-4B30-8E3C-4D2BE6020583}" type="datetimeFigureOut">
              <a:rPr lang="en-US" smtClean="0"/>
              <a:pPr/>
              <a:t>3/29/23</a:t>
            </a:fld>
            <a:endParaRPr lang="en-US" dirty="0"/>
          </a:p>
        </p:txBody>
      </p:sp>
      <p:sp>
        <p:nvSpPr>
          <p:cNvPr id="5" name="Fußzeilenplatzhalter 4">
            <a:extLst>
              <a:ext uri="{FF2B5EF4-FFF2-40B4-BE49-F238E27FC236}">
                <a16:creationId xmlns:a16="http://schemas.microsoft.com/office/drawing/2014/main" id="{8B264FA4-4BC9-F74A-87E0-981CEB8A42DF}"/>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40B0A287-232B-2448-A908-7441109CFFA8}"/>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206223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DB2E1-DD84-164B-9867-B9A505FA546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0D2F7BD-35DB-9541-AE94-7DF2C717B3E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65C6042-D9F3-3C45-8B05-C060EC12454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879F09C-69F0-8741-B625-D7F364731E74}"/>
              </a:ext>
            </a:extLst>
          </p:cNvPr>
          <p:cNvSpPr>
            <a:spLocks noGrp="1"/>
          </p:cNvSpPr>
          <p:nvPr>
            <p:ph type="dt" sz="half" idx="10"/>
          </p:nvPr>
        </p:nvSpPr>
        <p:spPr/>
        <p:txBody>
          <a:bodyPr/>
          <a:lstStyle/>
          <a:p>
            <a:fld id="{87DE6118-2437-4B30-8E3C-4D2BE6020583}" type="datetimeFigureOut">
              <a:rPr lang="en-US" smtClean="0"/>
              <a:t>3/29/23</a:t>
            </a:fld>
            <a:endParaRPr lang="en-US" dirty="0"/>
          </a:p>
        </p:txBody>
      </p:sp>
      <p:sp>
        <p:nvSpPr>
          <p:cNvPr id="6" name="Fußzeilenplatzhalter 5">
            <a:extLst>
              <a:ext uri="{FF2B5EF4-FFF2-40B4-BE49-F238E27FC236}">
                <a16:creationId xmlns:a16="http://schemas.microsoft.com/office/drawing/2014/main" id="{B6750420-8C96-BB4C-BE8C-8D645B35A106}"/>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2453EC2B-59BF-B949-9A89-5AD28AF783E2}"/>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327994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9D5C-AE41-8B4D-90BF-5A75BD69A92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11C79A5-0169-DD4A-946F-395F6F7269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C04E4B6-DBF5-9A4B-BCCA-3A8D8086DD9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7DD3294-3899-2947-A2FC-D14361EC6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1F53D2E-75EE-074C-84D2-ECC07ED6FEC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055A27-2D16-1C43-A01C-B8F50849C1C8}"/>
              </a:ext>
            </a:extLst>
          </p:cNvPr>
          <p:cNvSpPr>
            <a:spLocks noGrp="1"/>
          </p:cNvSpPr>
          <p:nvPr>
            <p:ph type="dt" sz="half" idx="10"/>
          </p:nvPr>
        </p:nvSpPr>
        <p:spPr/>
        <p:txBody>
          <a:bodyPr/>
          <a:lstStyle/>
          <a:p>
            <a:fld id="{87DE6118-2437-4B30-8E3C-4D2BE6020583}" type="datetimeFigureOut">
              <a:rPr lang="en-US" smtClean="0"/>
              <a:t>3/29/23</a:t>
            </a:fld>
            <a:endParaRPr lang="en-US" dirty="0"/>
          </a:p>
        </p:txBody>
      </p:sp>
      <p:sp>
        <p:nvSpPr>
          <p:cNvPr id="8" name="Fußzeilenplatzhalter 7">
            <a:extLst>
              <a:ext uri="{FF2B5EF4-FFF2-40B4-BE49-F238E27FC236}">
                <a16:creationId xmlns:a16="http://schemas.microsoft.com/office/drawing/2014/main" id="{26B17ABC-3CBF-AC43-AC87-C415211B5034}"/>
              </a:ext>
            </a:extLst>
          </p:cNvPr>
          <p:cNvSpPr>
            <a:spLocks noGrp="1"/>
          </p:cNvSpPr>
          <p:nvPr>
            <p:ph type="ftr" sz="quarter" idx="11"/>
          </p:nvPr>
        </p:nvSpPr>
        <p:spPr/>
        <p:txBody>
          <a:bodyPr/>
          <a:lstStyle/>
          <a:p>
            <a:endParaRPr lang="en-US" dirty="0"/>
          </a:p>
        </p:txBody>
      </p:sp>
      <p:sp>
        <p:nvSpPr>
          <p:cNvPr id="9" name="Foliennummernplatzhalter 8">
            <a:extLst>
              <a:ext uri="{FF2B5EF4-FFF2-40B4-BE49-F238E27FC236}">
                <a16:creationId xmlns:a16="http://schemas.microsoft.com/office/drawing/2014/main" id="{8F558939-0AA2-DD44-BD21-D84454098E66}"/>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66601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71107-AF31-3343-8738-6C2D05F6BC2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41A0FF0-CE0A-DE45-A0F6-06A1D7426A14}"/>
              </a:ext>
            </a:extLst>
          </p:cNvPr>
          <p:cNvSpPr>
            <a:spLocks noGrp="1"/>
          </p:cNvSpPr>
          <p:nvPr>
            <p:ph type="dt" sz="half" idx="10"/>
          </p:nvPr>
        </p:nvSpPr>
        <p:spPr/>
        <p:txBody>
          <a:bodyPr/>
          <a:lstStyle/>
          <a:p>
            <a:fld id="{87DE6118-2437-4B30-8E3C-4D2BE6020583}" type="datetimeFigureOut">
              <a:rPr lang="en-US" smtClean="0"/>
              <a:t>3/29/23</a:t>
            </a:fld>
            <a:endParaRPr lang="en-US" dirty="0"/>
          </a:p>
        </p:txBody>
      </p:sp>
      <p:sp>
        <p:nvSpPr>
          <p:cNvPr id="4" name="Fußzeilenplatzhalter 3">
            <a:extLst>
              <a:ext uri="{FF2B5EF4-FFF2-40B4-BE49-F238E27FC236}">
                <a16:creationId xmlns:a16="http://schemas.microsoft.com/office/drawing/2014/main" id="{BEB9FC56-1A46-FE44-B389-D843F8E194E4}"/>
              </a:ext>
            </a:extLst>
          </p:cNvPr>
          <p:cNvSpPr>
            <a:spLocks noGrp="1"/>
          </p:cNvSpPr>
          <p:nvPr>
            <p:ph type="ftr" sz="quarter" idx="11"/>
          </p:nvPr>
        </p:nvSpPr>
        <p:spPr/>
        <p:txBody>
          <a:bodyPr/>
          <a:lstStyle/>
          <a:p>
            <a:endParaRPr lang="en-US" dirty="0"/>
          </a:p>
        </p:txBody>
      </p:sp>
      <p:sp>
        <p:nvSpPr>
          <p:cNvPr id="5" name="Foliennummernplatzhalter 4">
            <a:extLst>
              <a:ext uri="{FF2B5EF4-FFF2-40B4-BE49-F238E27FC236}">
                <a16:creationId xmlns:a16="http://schemas.microsoft.com/office/drawing/2014/main" id="{116E358C-BE27-F74C-B554-213CC8AAED1E}"/>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18294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FFA0129-AA73-2B4F-9513-CBB70C056B8D}"/>
              </a:ext>
            </a:extLst>
          </p:cNvPr>
          <p:cNvSpPr>
            <a:spLocks noGrp="1"/>
          </p:cNvSpPr>
          <p:nvPr>
            <p:ph type="dt" sz="half" idx="10"/>
          </p:nvPr>
        </p:nvSpPr>
        <p:spPr/>
        <p:txBody>
          <a:bodyPr/>
          <a:lstStyle/>
          <a:p>
            <a:fld id="{87DE6118-2437-4B30-8E3C-4D2BE6020583}" type="datetimeFigureOut">
              <a:rPr lang="en-US" smtClean="0"/>
              <a:t>3/29/23</a:t>
            </a:fld>
            <a:endParaRPr lang="en-US" dirty="0"/>
          </a:p>
        </p:txBody>
      </p:sp>
      <p:sp>
        <p:nvSpPr>
          <p:cNvPr id="3" name="Fußzeilenplatzhalter 2">
            <a:extLst>
              <a:ext uri="{FF2B5EF4-FFF2-40B4-BE49-F238E27FC236}">
                <a16:creationId xmlns:a16="http://schemas.microsoft.com/office/drawing/2014/main" id="{79E6B31F-A1AC-D240-AB69-6245B5F01D45}"/>
              </a:ext>
            </a:extLst>
          </p:cNvPr>
          <p:cNvSpPr>
            <a:spLocks noGrp="1"/>
          </p:cNvSpPr>
          <p:nvPr>
            <p:ph type="ftr" sz="quarter" idx="11"/>
          </p:nvPr>
        </p:nvSpPr>
        <p:spPr/>
        <p:txBody>
          <a:bodyPr/>
          <a:lstStyle/>
          <a:p>
            <a:endParaRPr lang="en-US" dirty="0"/>
          </a:p>
        </p:txBody>
      </p:sp>
      <p:sp>
        <p:nvSpPr>
          <p:cNvPr id="4" name="Foliennummernplatzhalter 3">
            <a:extLst>
              <a:ext uri="{FF2B5EF4-FFF2-40B4-BE49-F238E27FC236}">
                <a16:creationId xmlns:a16="http://schemas.microsoft.com/office/drawing/2014/main" id="{A94F02F2-E896-3A4E-950D-796E28DCD419}"/>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4477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AC0AD-DF9D-6146-9D34-3CCCE7F21C9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CA2753B-1B73-F345-BB58-6ADEF174C2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2427BDB-6238-5F4D-87B6-19B24C419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D49714C-FB62-0042-BCCD-E3E82A501CDD}"/>
              </a:ext>
            </a:extLst>
          </p:cNvPr>
          <p:cNvSpPr>
            <a:spLocks noGrp="1"/>
          </p:cNvSpPr>
          <p:nvPr>
            <p:ph type="dt" sz="half" idx="10"/>
          </p:nvPr>
        </p:nvSpPr>
        <p:spPr/>
        <p:txBody>
          <a:bodyPr/>
          <a:lstStyle/>
          <a:p>
            <a:fld id="{87DE6118-2437-4B30-8E3C-4D2BE6020583}" type="datetimeFigureOut">
              <a:rPr lang="en-US" smtClean="0"/>
              <a:pPr/>
              <a:t>3/29/23</a:t>
            </a:fld>
            <a:endParaRPr lang="en-US" dirty="0"/>
          </a:p>
        </p:txBody>
      </p:sp>
      <p:sp>
        <p:nvSpPr>
          <p:cNvPr id="6" name="Fußzeilenplatzhalter 5">
            <a:extLst>
              <a:ext uri="{FF2B5EF4-FFF2-40B4-BE49-F238E27FC236}">
                <a16:creationId xmlns:a16="http://schemas.microsoft.com/office/drawing/2014/main" id="{71873B9F-3B08-AE42-A318-3F45E684B54B}"/>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436B1C30-4C1F-CF4A-8353-0F5FB58F6163}"/>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3647876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E6561-43EB-0144-93C0-FC38A871884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B9B6933-E7BF-9844-AC0F-CDA10F746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0174076-3C0D-8D45-BF6A-0A731D97F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F670FFA-3893-494B-B763-D3085EC200C1}"/>
              </a:ext>
            </a:extLst>
          </p:cNvPr>
          <p:cNvSpPr>
            <a:spLocks noGrp="1"/>
          </p:cNvSpPr>
          <p:nvPr>
            <p:ph type="dt" sz="half" idx="10"/>
          </p:nvPr>
        </p:nvSpPr>
        <p:spPr/>
        <p:txBody>
          <a:bodyPr/>
          <a:lstStyle/>
          <a:p>
            <a:fld id="{87DE6118-2437-4B30-8E3C-4D2BE6020583}" type="datetimeFigureOut">
              <a:rPr lang="en-US" smtClean="0"/>
              <a:pPr/>
              <a:t>3/29/23</a:t>
            </a:fld>
            <a:endParaRPr lang="en-US" dirty="0"/>
          </a:p>
        </p:txBody>
      </p:sp>
      <p:sp>
        <p:nvSpPr>
          <p:cNvPr id="6" name="Fußzeilenplatzhalter 5">
            <a:extLst>
              <a:ext uri="{FF2B5EF4-FFF2-40B4-BE49-F238E27FC236}">
                <a16:creationId xmlns:a16="http://schemas.microsoft.com/office/drawing/2014/main" id="{F402DC03-45BD-0F49-893D-E71E5EB1A6C2}"/>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B2F940AD-91C1-1F40-B1C8-7AF8DD4EC4E2}"/>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280018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5CA58AF-2B6B-6A4B-8F06-88D95F815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5E66545-AAAF-EF44-B583-A92CE6DB0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BDC00E-9709-B248-8A7A-1488CF2687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6118-2437-4B30-8E3C-4D2BE6020583}" type="datetimeFigureOut">
              <a:rPr lang="en-US" smtClean="0"/>
              <a:pPr/>
              <a:t>3/29/23</a:t>
            </a:fld>
            <a:endParaRPr lang="en-US" dirty="0"/>
          </a:p>
        </p:txBody>
      </p:sp>
      <p:sp>
        <p:nvSpPr>
          <p:cNvPr id="5" name="Fußzeilenplatzhalter 4">
            <a:extLst>
              <a:ext uri="{FF2B5EF4-FFF2-40B4-BE49-F238E27FC236}">
                <a16:creationId xmlns:a16="http://schemas.microsoft.com/office/drawing/2014/main" id="{CE3DFC8F-53B0-414A-AA94-28E984AA7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a:extLst>
              <a:ext uri="{FF2B5EF4-FFF2-40B4-BE49-F238E27FC236}">
                <a16:creationId xmlns:a16="http://schemas.microsoft.com/office/drawing/2014/main" id="{80071FCC-D3EC-964B-9458-B5A2E03E9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1757535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jpe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5.pn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5.pn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jpe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jpe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jpe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jpe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1.svg"/><Relationship Id="rId7"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jp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jp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14F63D4-A062-884C-8250-ADAB73AFF4D2}"/>
              </a:ext>
            </a:extLst>
          </p:cNvPr>
          <p:cNvPicPr>
            <a:picLocks noChangeAspect="1"/>
          </p:cNvPicPr>
          <p:nvPr/>
        </p:nvPicPr>
        <p:blipFill>
          <a:blip r:embed="rId3"/>
          <a:stretch>
            <a:fillRect/>
          </a:stretch>
        </p:blipFill>
        <p:spPr>
          <a:xfrm>
            <a:off x="0" y="5472545"/>
            <a:ext cx="2750386" cy="1385455"/>
          </a:xfrm>
          <a:prstGeom prst="rect">
            <a:avLst/>
          </a:prstGeom>
        </p:spPr>
      </p:pic>
      <p:sp>
        <p:nvSpPr>
          <p:cNvPr id="10" name="Textfeld 9">
            <a:extLst>
              <a:ext uri="{FF2B5EF4-FFF2-40B4-BE49-F238E27FC236}">
                <a16:creationId xmlns:a16="http://schemas.microsoft.com/office/drawing/2014/main" id="{4B6C9BFA-93D8-9347-846D-923F34F13044}"/>
              </a:ext>
            </a:extLst>
          </p:cNvPr>
          <p:cNvSpPr txBox="1"/>
          <p:nvPr/>
        </p:nvSpPr>
        <p:spPr>
          <a:xfrm>
            <a:off x="0" y="6858000"/>
            <a:ext cx="12192000" cy="369332"/>
          </a:xfrm>
          <a:prstGeom prst="rect">
            <a:avLst/>
          </a:prstGeom>
          <a:noFill/>
        </p:spPr>
        <p:txBody>
          <a:bodyPr wrap="square" rtlCol="0">
            <a:spAutoFit/>
          </a:bodyPr>
          <a:lstStyle/>
          <a:p>
            <a:endParaRPr lang="de-DE" dirty="0"/>
          </a:p>
        </p:txBody>
      </p:sp>
      <p:pic>
        <p:nvPicPr>
          <p:cNvPr id="4" name="Grafik 3">
            <a:extLst>
              <a:ext uri="{FF2B5EF4-FFF2-40B4-BE49-F238E27FC236}">
                <a16:creationId xmlns:a16="http://schemas.microsoft.com/office/drawing/2014/main" id="{7352FE82-B4C6-569B-8582-7FA3442049F5}"/>
              </a:ext>
            </a:extLst>
          </p:cNvPr>
          <p:cNvPicPr>
            <a:picLocks noChangeAspect="1"/>
          </p:cNvPicPr>
          <p:nvPr/>
        </p:nvPicPr>
        <p:blipFill>
          <a:blip r:embed="rId4"/>
          <a:stretch>
            <a:fillRect/>
          </a:stretch>
        </p:blipFill>
        <p:spPr>
          <a:xfrm>
            <a:off x="2552700" y="1718292"/>
            <a:ext cx="7772400" cy="3109241"/>
          </a:xfrm>
          <a:prstGeom prst="rect">
            <a:avLst/>
          </a:prstGeom>
        </p:spPr>
      </p:pic>
      <p:pic>
        <p:nvPicPr>
          <p:cNvPr id="7" name="Grafik 6">
            <a:extLst>
              <a:ext uri="{FF2B5EF4-FFF2-40B4-BE49-F238E27FC236}">
                <a16:creationId xmlns:a16="http://schemas.microsoft.com/office/drawing/2014/main" id="{52065A9A-3E6F-6A5C-D7E7-1607835A5A57}"/>
              </a:ext>
            </a:extLst>
          </p:cNvPr>
          <p:cNvPicPr>
            <a:picLocks noChangeAspect="1"/>
          </p:cNvPicPr>
          <p:nvPr/>
        </p:nvPicPr>
        <p:blipFill>
          <a:blip r:embed="rId5"/>
          <a:stretch>
            <a:fillRect/>
          </a:stretch>
        </p:blipFill>
        <p:spPr>
          <a:xfrm>
            <a:off x="7754980" y="5930537"/>
            <a:ext cx="4437020" cy="927463"/>
          </a:xfrm>
          <a:prstGeom prst="rect">
            <a:avLst/>
          </a:prstGeom>
        </p:spPr>
      </p:pic>
    </p:spTree>
    <p:extLst>
      <p:ext uri="{BB962C8B-B14F-4D97-AF65-F5344CB8AC3E}">
        <p14:creationId xmlns:p14="http://schemas.microsoft.com/office/powerpoint/2010/main" val="969603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D8A55-54FF-EE40-9ADA-B95EEBFA2372}"/>
              </a:ext>
            </a:extLst>
          </p:cNvPr>
          <p:cNvSpPr>
            <a:spLocks noGrp="1"/>
          </p:cNvSpPr>
          <p:nvPr>
            <p:ph type="title"/>
          </p:nvPr>
        </p:nvSpPr>
        <p:spPr/>
        <p:txBody>
          <a:bodyPr/>
          <a:lstStyle/>
          <a:p>
            <a:r>
              <a:rPr lang="de-DE" b="1" dirty="0">
                <a:latin typeface="+mn-lt"/>
              </a:rPr>
              <a:t>Werkzeuge der Regionalpolitik </a:t>
            </a:r>
          </a:p>
        </p:txBody>
      </p:sp>
      <p:sp>
        <p:nvSpPr>
          <p:cNvPr id="3" name="Textfeld 2">
            <a:extLst>
              <a:ext uri="{FF2B5EF4-FFF2-40B4-BE49-F238E27FC236}">
                <a16:creationId xmlns:a16="http://schemas.microsoft.com/office/drawing/2014/main" id="{616956C8-0CFE-B042-9737-C1CC90CD014C}"/>
              </a:ext>
            </a:extLst>
          </p:cNvPr>
          <p:cNvSpPr txBox="1"/>
          <p:nvPr/>
        </p:nvSpPr>
        <p:spPr>
          <a:xfrm>
            <a:off x="6882057" y="5850392"/>
            <a:ext cx="760144" cy="215444"/>
          </a:xfrm>
          <a:prstGeom prst="rect">
            <a:avLst/>
          </a:prstGeom>
          <a:noFill/>
        </p:spPr>
        <p:txBody>
          <a:bodyPr wrap="none" rtlCol="0">
            <a:spAutoFit/>
          </a:bodyPr>
          <a:lstStyle/>
          <a:p>
            <a:r>
              <a:rPr lang="de-DE" sz="800" dirty="0"/>
              <a:t>Eigene Grafik </a:t>
            </a:r>
          </a:p>
        </p:txBody>
      </p:sp>
      <p:pic>
        <p:nvPicPr>
          <p:cNvPr id="10" name="Inhaltsplatzhalter 9">
            <a:extLst>
              <a:ext uri="{FF2B5EF4-FFF2-40B4-BE49-F238E27FC236}">
                <a16:creationId xmlns:a16="http://schemas.microsoft.com/office/drawing/2014/main" id="{B6D2747E-205A-CC41-2F56-D04958111AEA}"/>
              </a:ext>
            </a:extLst>
          </p:cNvPr>
          <p:cNvPicPr>
            <a:picLocks noGrp="1" noChangeAspect="1"/>
          </p:cNvPicPr>
          <p:nvPr>
            <p:ph idx="1"/>
          </p:nvPr>
        </p:nvPicPr>
        <p:blipFill>
          <a:blip r:embed="rId3"/>
          <a:stretch>
            <a:fillRect/>
          </a:stretch>
        </p:blipFill>
        <p:spPr>
          <a:xfrm>
            <a:off x="2228144" y="1499054"/>
            <a:ext cx="7735712" cy="4351338"/>
          </a:xfrm>
        </p:spPr>
      </p:pic>
      <p:pic>
        <p:nvPicPr>
          <p:cNvPr id="11" name="Grafik 10">
            <a:extLst>
              <a:ext uri="{FF2B5EF4-FFF2-40B4-BE49-F238E27FC236}">
                <a16:creationId xmlns:a16="http://schemas.microsoft.com/office/drawing/2014/main" id="{8996A9D7-BA26-0BB4-AC14-D77C517E53A2}"/>
              </a:ext>
            </a:extLst>
          </p:cNvPr>
          <p:cNvPicPr>
            <a:picLocks noChangeAspect="1"/>
          </p:cNvPicPr>
          <p:nvPr/>
        </p:nvPicPr>
        <p:blipFill>
          <a:blip r:embed="rId4"/>
          <a:srcRect/>
          <a:stretch/>
        </p:blipFill>
        <p:spPr>
          <a:xfrm>
            <a:off x="10132935" y="89428"/>
            <a:ext cx="2059065" cy="820933"/>
          </a:xfrm>
          <a:prstGeom prst="rect">
            <a:avLst/>
          </a:prstGeom>
        </p:spPr>
      </p:pic>
      <p:pic>
        <p:nvPicPr>
          <p:cNvPr id="12" name="Grafik 11">
            <a:extLst>
              <a:ext uri="{FF2B5EF4-FFF2-40B4-BE49-F238E27FC236}">
                <a16:creationId xmlns:a16="http://schemas.microsoft.com/office/drawing/2014/main" id="{869D0DA6-679F-1F64-8496-62F4CF02EFB9}"/>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F33E55E1-7CE6-EF43-A9F6-A670208236E7}"/>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303124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6867" y="511319"/>
            <a:ext cx="10515600" cy="1325563"/>
          </a:xfrm>
        </p:spPr>
        <p:txBody>
          <a:bodyPr/>
          <a:lstStyle/>
          <a:p>
            <a:r>
              <a:rPr lang="de-DE" b="1" dirty="0">
                <a:latin typeface="+mn-lt"/>
              </a:rPr>
              <a:t>Europäischer Ausschuss der Regionen (</a:t>
            </a:r>
            <a:r>
              <a:rPr lang="de-DE" b="1" dirty="0" err="1">
                <a:latin typeface="+mn-lt"/>
              </a:rPr>
              <a:t>AdR</a:t>
            </a:r>
            <a:r>
              <a:rPr lang="de-DE" b="1" dirty="0">
                <a:latin typeface="+mn-lt"/>
              </a:rPr>
              <a:t>)</a:t>
            </a:r>
          </a:p>
        </p:txBody>
      </p:sp>
      <p:sp>
        <p:nvSpPr>
          <p:cNvPr id="3" name="Inhaltsplatzhalter 2"/>
          <p:cNvSpPr>
            <a:spLocks noGrp="1"/>
          </p:cNvSpPr>
          <p:nvPr>
            <p:ph idx="1"/>
          </p:nvPr>
        </p:nvSpPr>
        <p:spPr>
          <a:xfrm>
            <a:off x="531735" y="1884685"/>
            <a:ext cx="9601200" cy="4239491"/>
          </a:xfrm>
        </p:spPr>
        <p:txBody>
          <a:bodyPr>
            <a:normAutofit/>
          </a:bodyPr>
          <a:lstStyle/>
          <a:p>
            <a:r>
              <a:rPr lang="de-DE" sz="2400" dirty="0"/>
              <a:t>350 Regional- und Kommunalvertreter*innen</a:t>
            </a:r>
          </a:p>
          <a:p>
            <a:r>
              <a:rPr lang="de-DE" sz="2400" dirty="0"/>
              <a:t>Jüngste der Europäischen Institutionen </a:t>
            </a:r>
          </a:p>
          <a:p>
            <a:r>
              <a:rPr lang="de-DE" sz="2400" dirty="0"/>
              <a:t>„Europa von unten“</a:t>
            </a:r>
          </a:p>
          <a:p>
            <a:endParaRPr lang="de-DE" sz="2400" dirty="0"/>
          </a:p>
          <a:p>
            <a:pPr marL="0" indent="0">
              <a:buNone/>
            </a:pPr>
            <a:r>
              <a:rPr lang="de-DE" sz="2400" b="1" dirty="0"/>
              <a:t>Tätigkeiten:</a:t>
            </a:r>
          </a:p>
          <a:p>
            <a:pPr lvl="1"/>
            <a:r>
              <a:rPr lang="de-DE" sz="2400" dirty="0"/>
              <a:t>Stellungnahmen zu Gesetzen, die die Regionen betreffen</a:t>
            </a:r>
          </a:p>
          <a:p>
            <a:pPr lvl="1"/>
            <a:r>
              <a:rPr lang="de-DE" sz="2400" dirty="0"/>
              <a:t>Studien zu regionaler Entwicklung, lokaler Belange</a:t>
            </a:r>
          </a:p>
          <a:p>
            <a:pPr lvl="1"/>
            <a:r>
              <a:rPr lang="de-DE" sz="2400" dirty="0"/>
              <a:t>Veranstaltungen der Regionen und Städte </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8633" y="1884685"/>
            <a:ext cx="2928828" cy="2410651"/>
          </a:xfrm>
          <a:prstGeom prst="rect">
            <a:avLst/>
          </a:prstGeom>
        </p:spPr>
      </p:pic>
      <p:pic>
        <p:nvPicPr>
          <p:cNvPr id="4" name="Grafik 3">
            <a:extLst>
              <a:ext uri="{FF2B5EF4-FFF2-40B4-BE49-F238E27FC236}">
                <a16:creationId xmlns:a16="http://schemas.microsoft.com/office/drawing/2014/main" id="{8149AFA7-FEAB-F2A4-F9BC-D99E14EB823C}"/>
              </a:ext>
            </a:extLst>
          </p:cNvPr>
          <p:cNvPicPr>
            <a:picLocks noChangeAspect="1"/>
          </p:cNvPicPr>
          <p:nvPr/>
        </p:nvPicPr>
        <p:blipFill>
          <a:blip r:embed="rId4"/>
          <a:srcRect/>
          <a:stretch/>
        </p:blipFill>
        <p:spPr>
          <a:xfrm>
            <a:off x="10132935" y="89428"/>
            <a:ext cx="2059065" cy="820933"/>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BDC08263-0F19-DB44-96CC-98B394303786}"/>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206912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A2A1B-424D-E5B9-8715-837558B367BC}"/>
              </a:ext>
            </a:extLst>
          </p:cNvPr>
          <p:cNvSpPr>
            <a:spLocks noGrp="1"/>
          </p:cNvSpPr>
          <p:nvPr>
            <p:ph type="title"/>
          </p:nvPr>
        </p:nvSpPr>
        <p:spPr/>
        <p:txBody>
          <a:bodyPr/>
          <a:lstStyle/>
          <a:p>
            <a:r>
              <a:rPr lang="de-DE" b="1" dirty="0"/>
              <a:t>Projekte vor Ort </a:t>
            </a:r>
          </a:p>
        </p:txBody>
      </p:sp>
      <p:sp>
        <p:nvSpPr>
          <p:cNvPr id="3" name="Inhaltsplatzhalter 2">
            <a:extLst>
              <a:ext uri="{FF2B5EF4-FFF2-40B4-BE49-F238E27FC236}">
                <a16:creationId xmlns:a16="http://schemas.microsoft.com/office/drawing/2014/main" id="{57D4DC34-A3E9-7FF7-97BF-15302D2DBCF2}"/>
              </a:ext>
            </a:extLst>
          </p:cNvPr>
          <p:cNvSpPr>
            <a:spLocks noGrp="1"/>
          </p:cNvSpPr>
          <p:nvPr>
            <p:ph idx="1"/>
          </p:nvPr>
        </p:nvSpPr>
        <p:spPr/>
        <p:txBody>
          <a:bodyPr/>
          <a:lstStyle/>
          <a:p>
            <a:r>
              <a:rPr lang="de-DE" dirty="0"/>
              <a:t>einfügen</a:t>
            </a:r>
          </a:p>
        </p:txBody>
      </p:sp>
      <p:pic>
        <p:nvPicPr>
          <p:cNvPr id="4" name="Grafik 3">
            <a:extLst>
              <a:ext uri="{FF2B5EF4-FFF2-40B4-BE49-F238E27FC236}">
                <a16:creationId xmlns:a16="http://schemas.microsoft.com/office/drawing/2014/main" id="{7CA7F7F0-2625-FC42-18F7-6F7F3C065A03}"/>
              </a:ext>
            </a:extLst>
          </p:cNvPr>
          <p:cNvPicPr>
            <a:picLocks noChangeAspect="1"/>
          </p:cNvPicPr>
          <p:nvPr/>
        </p:nvPicPr>
        <p:blipFill>
          <a:blip r:embed="rId2"/>
          <a:srcRect/>
          <a:stretch/>
        </p:blipFill>
        <p:spPr>
          <a:xfrm>
            <a:off x="10132935" y="89428"/>
            <a:ext cx="2059065" cy="820933"/>
          </a:xfrm>
          <a:prstGeom prst="rect">
            <a:avLst/>
          </a:prstGeom>
        </p:spPr>
      </p:pic>
      <p:pic>
        <p:nvPicPr>
          <p:cNvPr id="5" name="Grafik 11">
            <a:extLst>
              <a:ext uri="{FF2B5EF4-FFF2-40B4-BE49-F238E27FC236}">
                <a16:creationId xmlns:a16="http://schemas.microsoft.com/office/drawing/2014/main" id="{01664850-C5BD-E311-2192-5BC4C6A6FF97}"/>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D95110F8-E0E5-037F-9367-93371528FF31}"/>
              </a:ext>
            </a:extLst>
          </p:cNvPr>
          <p:cNvPicPr>
            <a:picLocks noChangeAspect="1"/>
          </p:cNvPicPr>
          <p:nvPr/>
        </p:nvPicPr>
        <p:blipFill>
          <a:blip r:embed="rId4"/>
          <a:stretch>
            <a:fillRect/>
          </a:stretch>
        </p:blipFill>
        <p:spPr>
          <a:xfrm>
            <a:off x="0" y="5472545"/>
            <a:ext cx="2750386" cy="1385455"/>
          </a:xfrm>
          <a:prstGeom prst="rect">
            <a:avLst/>
          </a:prstGeom>
        </p:spPr>
      </p:pic>
    </p:spTree>
    <p:extLst>
      <p:ext uri="{BB962C8B-B14F-4D97-AF65-F5344CB8AC3E}">
        <p14:creationId xmlns:p14="http://schemas.microsoft.com/office/powerpoint/2010/main" val="337210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4B6C9BFA-93D8-9347-846D-923F34F13044}"/>
              </a:ext>
            </a:extLst>
          </p:cNvPr>
          <p:cNvSpPr txBox="1"/>
          <p:nvPr/>
        </p:nvSpPr>
        <p:spPr>
          <a:xfrm>
            <a:off x="0" y="6858000"/>
            <a:ext cx="12192000" cy="369332"/>
          </a:xfrm>
          <a:prstGeom prst="rect">
            <a:avLst/>
          </a:prstGeom>
          <a:noFill/>
        </p:spPr>
        <p:txBody>
          <a:bodyPr wrap="square" rtlCol="0">
            <a:spAutoFit/>
          </a:bodyPr>
          <a:lstStyle/>
          <a:p>
            <a:endParaRPr lang="de-DE" dirty="0"/>
          </a:p>
        </p:txBody>
      </p:sp>
      <p:sp>
        <p:nvSpPr>
          <p:cNvPr id="12" name="Textfeld 11">
            <a:extLst>
              <a:ext uri="{FF2B5EF4-FFF2-40B4-BE49-F238E27FC236}">
                <a16:creationId xmlns:a16="http://schemas.microsoft.com/office/drawing/2014/main" id="{E23FAAA1-AB6B-2344-AAA8-A9ADDD8CAFE3}"/>
              </a:ext>
            </a:extLst>
          </p:cNvPr>
          <p:cNvSpPr txBox="1"/>
          <p:nvPr/>
        </p:nvSpPr>
        <p:spPr>
          <a:xfrm>
            <a:off x="1297172" y="1999964"/>
            <a:ext cx="8867553" cy="2616101"/>
          </a:xfrm>
          <a:prstGeom prst="rect">
            <a:avLst/>
          </a:prstGeom>
          <a:noFill/>
        </p:spPr>
        <p:txBody>
          <a:bodyPr wrap="square" rtlCol="0">
            <a:spAutoFit/>
          </a:bodyPr>
          <a:lstStyle/>
          <a:p>
            <a:r>
              <a:rPr lang="de-DE" sz="4400" b="1" dirty="0"/>
              <a:t>Gruppenpuzzle – </a:t>
            </a:r>
            <a:br>
              <a:rPr lang="de-DE" sz="4000" dirty="0"/>
            </a:br>
            <a:endParaRPr lang="de-DE" sz="4000" dirty="0"/>
          </a:p>
          <a:p>
            <a:r>
              <a:rPr lang="de-DE" sz="4000" dirty="0"/>
              <a:t>Umsetzung der Ziele der Europäischen Kommission durch die Regionalpolitik </a:t>
            </a:r>
          </a:p>
        </p:txBody>
      </p:sp>
      <p:pic>
        <p:nvPicPr>
          <p:cNvPr id="2" name="Grafik 1">
            <a:extLst>
              <a:ext uri="{FF2B5EF4-FFF2-40B4-BE49-F238E27FC236}">
                <a16:creationId xmlns:a16="http://schemas.microsoft.com/office/drawing/2014/main" id="{A518B7B5-BD9A-DCF9-2B0A-532711E547E0}"/>
              </a:ext>
            </a:extLst>
          </p:cNvPr>
          <p:cNvPicPr>
            <a:picLocks noChangeAspect="1"/>
          </p:cNvPicPr>
          <p:nvPr/>
        </p:nvPicPr>
        <p:blipFill>
          <a:blip r:embed="rId3"/>
          <a:srcRect/>
          <a:stretch/>
        </p:blipFill>
        <p:spPr>
          <a:xfrm>
            <a:off x="10132935" y="89428"/>
            <a:ext cx="2059065" cy="820933"/>
          </a:xfrm>
          <a:prstGeom prst="rect">
            <a:avLst/>
          </a:prstGeom>
        </p:spPr>
      </p:pic>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4B1A01B4-E4FE-E64C-AA84-06B5030F73F8}"/>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857560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E74C8-3865-4DDA-BB36-CFE5BB6A4B7E}"/>
              </a:ext>
            </a:extLst>
          </p:cNvPr>
          <p:cNvSpPr>
            <a:spLocks noGrp="1"/>
          </p:cNvSpPr>
          <p:nvPr>
            <p:ph type="title"/>
          </p:nvPr>
        </p:nvSpPr>
        <p:spPr>
          <a:xfrm>
            <a:off x="348226" y="136188"/>
            <a:ext cx="5879153" cy="1060817"/>
          </a:xfrm>
        </p:spPr>
        <p:txBody>
          <a:bodyPr anchor="b">
            <a:normAutofit/>
          </a:bodyPr>
          <a:lstStyle/>
          <a:p>
            <a:r>
              <a:rPr lang="de-DE" b="1" dirty="0">
                <a:latin typeface="+mn-lt"/>
              </a:rPr>
              <a:t>Gruppenpuzzle - Ablauf</a:t>
            </a:r>
          </a:p>
        </p:txBody>
      </p:sp>
      <p:pic>
        <p:nvPicPr>
          <p:cNvPr id="5" name="Inhaltsplatzhalter 4">
            <a:extLst>
              <a:ext uri="{FF2B5EF4-FFF2-40B4-BE49-F238E27FC236}">
                <a16:creationId xmlns:a16="http://schemas.microsoft.com/office/drawing/2014/main" id="{02CD0033-F712-4720-9448-3073655450B9}"/>
              </a:ext>
            </a:extLst>
          </p:cNvPr>
          <p:cNvPicPr>
            <a:picLocks noChangeAspect="1"/>
          </p:cNvPicPr>
          <p:nvPr/>
        </p:nvPicPr>
        <p:blipFill>
          <a:blip r:embed="rId3"/>
          <a:stretch>
            <a:fillRect/>
          </a:stretch>
        </p:blipFill>
        <p:spPr>
          <a:xfrm>
            <a:off x="2912436" y="1121156"/>
            <a:ext cx="7552987" cy="5494798"/>
          </a:xfrm>
          <a:prstGeom prst="rect">
            <a:avLst/>
          </a:prstGeom>
        </p:spPr>
      </p:pic>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1">
            <a:extLst>
              <a:ext uri="{FF2B5EF4-FFF2-40B4-BE49-F238E27FC236}">
                <a16:creationId xmlns:a16="http://schemas.microsoft.com/office/drawing/2014/main" id="{A518B7B5-BD9A-DCF9-2B0A-532711E547E0}"/>
              </a:ext>
            </a:extLst>
          </p:cNvPr>
          <p:cNvPicPr>
            <a:picLocks noChangeAspect="1"/>
          </p:cNvPicPr>
          <p:nvPr/>
        </p:nvPicPr>
        <p:blipFill>
          <a:blip r:embed="rId5"/>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A888318C-17E0-9E4B-B001-F8D7EF911730}"/>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1090536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1735" y="318889"/>
            <a:ext cx="9601200" cy="853128"/>
          </a:xfrm>
        </p:spPr>
        <p:txBody>
          <a:bodyPr/>
          <a:lstStyle/>
          <a:p>
            <a:r>
              <a:rPr lang="de-DE" b="1" dirty="0">
                <a:latin typeface="+mn-lt"/>
              </a:rPr>
              <a:t>Expert*innengruppen</a:t>
            </a:r>
          </a:p>
        </p:txBody>
      </p:sp>
      <p:sp>
        <p:nvSpPr>
          <p:cNvPr id="3" name="Inhaltsplatzhalter 2"/>
          <p:cNvSpPr>
            <a:spLocks noGrp="1"/>
          </p:cNvSpPr>
          <p:nvPr>
            <p:ph idx="1"/>
          </p:nvPr>
        </p:nvSpPr>
        <p:spPr>
          <a:xfrm>
            <a:off x="794045" y="1152271"/>
            <a:ext cx="10228200" cy="4626953"/>
          </a:xfrm>
        </p:spPr>
        <p:txBody>
          <a:bodyPr>
            <a:normAutofit fontScale="85000" lnSpcReduction="20000"/>
          </a:bodyPr>
          <a:lstStyle/>
          <a:p>
            <a:pPr marL="0" indent="0">
              <a:buNone/>
            </a:pPr>
            <a:r>
              <a:rPr lang="de-DE" sz="2800" b="1" u="sng" dirty="0"/>
              <a:t>Überblick:</a:t>
            </a:r>
          </a:p>
          <a:p>
            <a:r>
              <a:rPr lang="de-DE" sz="2800" dirty="0"/>
              <a:t>Was ist euer </a:t>
            </a:r>
            <a:r>
              <a:rPr lang="de-DE" dirty="0"/>
              <a:t>Obert</a:t>
            </a:r>
            <a:r>
              <a:rPr lang="de-DE" sz="2800" dirty="0"/>
              <a:t>hema?</a:t>
            </a:r>
          </a:p>
          <a:p>
            <a:r>
              <a:rPr lang="de-DE" sz="2800" dirty="0"/>
              <a:t>Was sind die Ziele der Europäischen Kommission (KOM) für euer Oberthema?</a:t>
            </a:r>
          </a:p>
          <a:p>
            <a:r>
              <a:rPr lang="de-DE" sz="2800" dirty="0"/>
              <a:t>Wie sollen diese Ziele umgesetzt werden? Fallen euch noch andere Möglichkeiten zur Umsetzung ein? </a:t>
            </a:r>
          </a:p>
          <a:p>
            <a:pPr marL="0" indent="0">
              <a:buNone/>
            </a:pPr>
            <a:endParaRPr lang="de-DE" sz="2800" b="1" dirty="0"/>
          </a:p>
          <a:p>
            <a:pPr marL="0" indent="0">
              <a:buNone/>
            </a:pPr>
            <a:r>
              <a:rPr lang="de-DE" sz="2800" b="1" u="sng" dirty="0"/>
              <a:t>Zusammenhang:</a:t>
            </a:r>
          </a:p>
          <a:p>
            <a:r>
              <a:rPr lang="de-DE" sz="2800" dirty="0"/>
              <a:t>Was sind Beispiele, die zeigen, dass Ziele der KOM regional umgesetzt werden? </a:t>
            </a:r>
            <a:br>
              <a:rPr lang="de-DE" sz="2800" dirty="0"/>
            </a:br>
            <a:r>
              <a:rPr lang="de-DE" sz="2800" dirty="0"/>
              <a:t>– Stellt eine Verbindung vom Ziel der KOM zum konkreten Projekt her.</a:t>
            </a:r>
          </a:p>
          <a:p>
            <a:pPr marL="0" indent="0">
              <a:buNone/>
            </a:pPr>
            <a:endParaRPr lang="de-DE" sz="2800" i="1" dirty="0"/>
          </a:p>
          <a:p>
            <a:pPr marL="0" indent="0">
              <a:buNone/>
            </a:pPr>
            <a:r>
              <a:rPr lang="de-DE" sz="2800" dirty="0"/>
              <a:t>Wichtig: Schreibt eure Ergebnisse auf! </a:t>
            </a:r>
          </a:p>
          <a:p>
            <a:pPr marL="0" indent="0">
              <a:buNone/>
            </a:pPr>
            <a:r>
              <a:rPr lang="de-DE" sz="2800" i="1" dirty="0"/>
              <a:t>Ihr sollt eure Ergebnisse </a:t>
            </a:r>
            <a:r>
              <a:rPr lang="de-DE" i="1" dirty="0"/>
              <a:t>gleich</a:t>
            </a:r>
            <a:r>
              <a:rPr lang="de-DE" sz="2800" i="1" dirty="0"/>
              <a:t> den Personen in den anderen Gruppen vorstellen.</a:t>
            </a:r>
          </a:p>
          <a:p>
            <a:endParaRPr lang="de-DE" sz="2800" i="1" dirty="0"/>
          </a:p>
          <a:p>
            <a:endParaRPr lang="de-DE" dirty="0"/>
          </a:p>
        </p:txBody>
      </p:sp>
      <p:pic>
        <p:nvPicPr>
          <p:cNvPr id="6" name="Grafik 5">
            <a:extLst>
              <a:ext uri="{FF2B5EF4-FFF2-40B4-BE49-F238E27FC236}">
                <a16:creationId xmlns:a16="http://schemas.microsoft.com/office/drawing/2014/main" id="{4FD856AF-EA7F-AF13-4842-76F830F6ADC7}"/>
              </a:ext>
            </a:extLst>
          </p:cNvPr>
          <p:cNvPicPr>
            <a:picLocks noChangeAspect="1"/>
          </p:cNvPicPr>
          <p:nvPr/>
        </p:nvPicPr>
        <p:blipFill>
          <a:blip r:embed="rId3"/>
          <a:srcRect/>
          <a:stretch/>
        </p:blipFill>
        <p:spPr>
          <a:xfrm>
            <a:off x="10132935" y="89428"/>
            <a:ext cx="2059065" cy="820933"/>
          </a:xfrm>
          <a:prstGeom prst="rect">
            <a:avLst/>
          </a:prstGeom>
        </p:spPr>
      </p:pic>
      <p:pic>
        <p:nvPicPr>
          <p:cNvPr id="8"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E0E5C78B-DAD7-AB4F-AC93-3CC66560A5D2}"/>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210143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8515" y="471583"/>
            <a:ext cx="9601200" cy="877555"/>
          </a:xfrm>
        </p:spPr>
        <p:txBody>
          <a:bodyPr/>
          <a:lstStyle/>
          <a:p>
            <a:r>
              <a:rPr lang="de-DE" b="1" dirty="0">
                <a:latin typeface="+mn-lt"/>
              </a:rPr>
              <a:t>Stammgruppen</a:t>
            </a:r>
          </a:p>
        </p:txBody>
      </p:sp>
      <p:sp>
        <p:nvSpPr>
          <p:cNvPr id="3" name="Inhaltsplatzhalter 2"/>
          <p:cNvSpPr>
            <a:spLocks noGrp="1"/>
          </p:cNvSpPr>
          <p:nvPr>
            <p:ph idx="1"/>
          </p:nvPr>
        </p:nvSpPr>
        <p:spPr>
          <a:xfrm>
            <a:off x="1088515" y="1377933"/>
            <a:ext cx="10367122" cy="4797955"/>
          </a:xfrm>
        </p:spPr>
        <p:txBody>
          <a:bodyPr>
            <a:normAutofit/>
          </a:bodyPr>
          <a:lstStyle/>
          <a:p>
            <a:pPr marL="0" indent="0">
              <a:buNone/>
            </a:pPr>
            <a:r>
              <a:rPr lang="de-DE" sz="2200" b="1" u="sng" dirty="0"/>
              <a:t>Überblick:</a:t>
            </a:r>
          </a:p>
          <a:p>
            <a:r>
              <a:rPr lang="de-DE" sz="2200" dirty="0"/>
              <a:t>Präsentiert euch gegenseitig eure Ergebnisse!</a:t>
            </a:r>
          </a:p>
          <a:p>
            <a:pPr marL="0" indent="0">
              <a:buNone/>
            </a:pPr>
            <a:endParaRPr lang="de-DE" sz="2200" b="1" u="sng" dirty="0"/>
          </a:p>
          <a:p>
            <a:pPr marL="0" indent="0">
              <a:buNone/>
            </a:pPr>
            <a:r>
              <a:rPr lang="de-DE" sz="2200" b="1" u="sng" dirty="0"/>
              <a:t>Zusammenhang:</a:t>
            </a:r>
          </a:p>
          <a:p>
            <a:r>
              <a:rPr lang="de-DE" sz="2200" dirty="0"/>
              <a:t>Was haben die Themenbereiche aus den Expert*innengruppen für Gemeinsamkeiten?</a:t>
            </a:r>
          </a:p>
          <a:p>
            <a:r>
              <a:rPr lang="de-DE" sz="2200" dirty="0"/>
              <a:t>Was unterscheidet die Themenbereiche in der Umsetzung in den Regionen? </a:t>
            </a:r>
          </a:p>
          <a:p>
            <a:r>
              <a:rPr lang="de-DE" sz="2200" dirty="0"/>
              <a:t>Welche Chancen und Schwierigkeiten seht ihr in der Umsetzung?</a:t>
            </a:r>
          </a:p>
          <a:p>
            <a:pPr marL="0" indent="0">
              <a:buNone/>
            </a:pPr>
            <a:br>
              <a:rPr lang="de-DE" sz="2200" dirty="0"/>
            </a:br>
            <a:r>
              <a:rPr lang="de-DE" sz="2200" dirty="0"/>
              <a:t>Wichtig: Schreibt eure Ergebnisse auf! </a:t>
            </a:r>
          </a:p>
          <a:p>
            <a:pPr marL="0" indent="0">
              <a:buNone/>
            </a:pPr>
            <a:r>
              <a:rPr lang="de-DE" sz="2200" i="1" dirty="0"/>
              <a:t>Ihr sollt eure Ergebnisse nachher den Personen in den anderen Gruppen vorstellen.</a:t>
            </a:r>
          </a:p>
          <a:p>
            <a:endParaRPr lang="de-DE" dirty="0"/>
          </a:p>
        </p:txBody>
      </p:sp>
      <p:pic>
        <p:nvPicPr>
          <p:cNvPr id="6" name="Grafik 5">
            <a:extLst>
              <a:ext uri="{FF2B5EF4-FFF2-40B4-BE49-F238E27FC236}">
                <a16:creationId xmlns:a16="http://schemas.microsoft.com/office/drawing/2014/main" id="{7E4CC921-631B-2E13-E8C9-02D69A8DA98B}"/>
              </a:ext>
            </a:extLst>
          </p:cNvPr>
          <p:cNvPicPr>
            <a:picLocks noChangeAspect="1"/>
          </p:cNvPicPr>
          <p:nvPr/>
        </p:nvPicPr>
        <p:blipFill>
          <a:blip r:embed="rId3"/>
          <a:srcRect/>
          <a:stretch/>
        </p:blipFill>
        <p:spPr>
          <a:xfrm>
            <a:off x="10132935" y="89428"/>
            <a:ext cx="2059065" cy="820933"/>
          </a:xfrm>
          <a:prstGeom prst="rect">
            <a:avLst/>
          </a:prstGeom>
        </p:spPr>
      </p:pic>
      <p:pic>
        <p:nvPicPr>
          <p:cNvPr id="8"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A9350AF5-5E63-1140-99C2-4CA0E569859B}"/>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334992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mn-lt"/>
              </a:rPr>
              <a:t>Gemeinsamkeiten</a:t>
            </a:r>
            <a:r>
              <a:rPr lang="de-DE" b="1" dirty="0"/>
              <a:t> </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normAutofit fontScale="77500" lnSpcReduction="20000"/>
          </a:bodyPr>
          <a:lstStyle/>
          <a:p>
            <a:r>
              <a:rPr lang="de-DE" dirty="0"/>
              <a:t>Alle Themenbereiche haben eine lokale Ebene </a:t>
            </a:r>
          </a:p>
          <a:p>
            <a:pPr marL="0" indent="0">
              <a:buNone/>
            </a:pPr>
            <a:r>
              <a:rPr lang="de-DE" dirty="0"/>
              <a:t> 	Werden vor Ort umgesetzt </a:t>
            </a:r>
          </a:p>
          <a:p>
            <a:pPr marL="0" indent="0">
              <a:buNone/>
            </a:pPr>
            <a:r>
              <a:rPr lang="de-DE" dirty="0"/>
              <a:t>	</a:t>
            </a:r>
            <a:br>
              <a:rPr lang="de-DE" dirty="0"/>
            </a:br>
            <a:endParaRPr lang="de-DE" dirty="0"/>
          </a:p>
          <a:p>
            <a:r>
              <a:rPr lang="de-DE" dirty="0"/>
              <a:t>Überschneidungspotenzial der Themen </a:t>
            </a:r>
          </a:p>
          <a:p>
            <a:pPr marL="0" indent="0">
              <a:buNone/>
            </a:pPr>
            <a:r>
              <a:rPr lang="de-DE" dirty="0"/>
              <a:t>	Wird deutlich bei dem Ziel der </a:t>
            </a:r>
            <a:r>
              <a:rPr lang="de-DE" i="1" dirty="0"/>
              <a:t>„Wirtschaft, die für alle aufgeht“</a:t>
            </a:r>
            <a:r>
              <a:rPr lang="de-DE" dirty="0"/>
              <a:t>: 	</a:t>
            </a:r>
            <a:br>
              <a:rPr lang="de-DE" dirty="0"/>
            </a:br>
            <a:r>
              <a:rPr lang="de-DE" dirty="0"/>
              <a:t>	Wirtschaft als Werkzeug zur Umsetzung der anderen Ziele </a:t>
            </a:r>
          </a:p>
          <a:p>
            <a:pPr marL="0" indent="0">
              <a:buNone/>
            </a:pPr>
            <a:endParaRPr lang="de-DE" dirty="0"/>
          </a:p>
          <a:p>
            <a:r>
              <a:rPr lang="de-DE" dirty="0"/>
              <a:t>Zukunftspotential </a:t>
            </a:r>
          </a:p>
          <a:p>
            <a:pPr marL="0" indent="0">
              <a:buNone/>
            </a:pPr>
            <a:r>
              <a:rPr lang="de-DE" dirty="0"/>
              <a:t>	EU als Vorreiterin im Bereich der nachhaltigen Entwicklung und Digitalisierung?</a:t>
            </a:r>
          </a:p>
          <a:p>
            <a:pPr marL="0" indent="0">
              <a:buNone/>
            </a:pPr>
            <a:endParaRPr lang="de-DE" dirty="0"/>
          </a:p>
          <a:p>
            <a:pPr marL="0" indent="0">
              <a:buNone/>
            </a:pPr>
            <a:r>
              <a:rPr lang="de-DE" dirty="0"/>
              <a:t>		</a:t>
            </a:r>
          </a:p>
        </p:txBody>
      </p:sp>
      <p:sp>
        <p:nvSpPr>
          <p:cNvPr id="9" name="Pfeil nach rechts 8">
            <a:extLst>
              <a:ext uri="{FF2B5EF4-FFF2-40B4-BE49-F238E27FC236}">
                <a16:creationId xmlns:a16="http://schemas.microsoft.com/office/drawing/2014/main" id="{C870F515-B057-D94E-8E1B-0B2543505B0D}"/>
              </a:ext>
            </a:extLst>
          </p:cNvPr>
          <p:cNvSpPr/>
          <p:nvPr/>
        </p:nvSpPr>
        <p:spPr>
          <a:xfrm>
            <a:off x="1301165" y="3661913"/>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B98E7ED8-9B43-BC49-BE71-6EC470DE6C2B}"/>
              </a:ext>
            </a:extLst>
          </p:cNvPr>
          <p:cNvSpPr/>
          <p:nvPr/>
        </p:nvSpPr>
        <p:spPr>
          <a:xfrm>
            <a:off x="1301164" y="2236840"/>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EF19AA80-A68F-F04B-A16B-12BFAC946ADA}"/>
              </a:ext>
            </a:extLst>
          </p:cNvPr>
          <p:cNvSpPr/>
          <p:nvPr/>
        </p:nvSpPr>
        <p:spPr>
          <a:xfrm>
            <a:off x="1253514" y="4890040"/>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A6AABB62-7EE2-38B5-522C-C529BFFFE6A0}"/>
              </a:ext>
            </a:extLst>
          </p:cNvPr>
          <p:cNvPicPr>
            <a:picLocks noChangeAspect="1"/>
          </p:cNvPicPr>
          <p:nvPr/>
        </p:nvPicPr>
        <p:blipFill>
          <a:blip r:embed="rId3"/>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27EF879A-847B-93D5-9639-1973B9246F6E}"/>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12" name="Grafik 11">
            <a:extLst>
              <a:ext uri="{FF2B5EF4-FFF2-40B4-BE49-F238E27FC236}">
                <a16:creationId xmlns:a16="http://schemas.microsoft.com/office/drawing/2014/main" id="{651C5225-A984-A941-8B43-5CFFDD6F5051}"/>
              </a:ext>
            </a:extLst>
          </p:cNvPr>
          <p:cNvPicPr>
            <a:picLocks noChangeAspect="1"/>
          </p:cNvPicPr>
          <p:nvPr/>
        </p:nvPicPr>
        <p:blipFill>
          <a:blip r:embed="rId5"/>
          <a:stretch>
            <a:fillRect/>
          </a:stretch>
        </p:blipFill>
        <p:spPr>
          <a:xfrm>
            <a:off x="60354" y="5380496"/>
            <a:ext cx="2750386" cy="1385455"/>
          </a:xfrm>
          <a:prstGeom prst="rect">
            <a:avLst/>
          </a:prstGeom>
        </p:spPr>
      </p:pic>
    </p:spTree>
    <p:extLst>
      <p:ext uri="{BB962C8B-B14F-4D97-AF65-F5344CB8AC3E}">
        <p14:creationId xmlns:p14="http://schemas.microsoft.com/office/powerpoint/2010/main" val="3228973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mn-lt"/>
              </a:rPr>
              <a:t>Unterschiede</a:t>
            </a:r>
            <a:r>
              <a:rPr lang="de-DE" b="1" dirty="0"/>
              <a:t> </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r>
              <a:rPr lang="de-DE" dirty="0"/>
              <a:t>Klare Ziele für den Green Deal und die Digitalisierung; </a:t>
            </a:r>
            <a:br>
              <a:rPr lang="de-DE" dirty="0"/>
            </a:br>
            <a:r>
              <a:rPr lang="de-DE" dirty="0"/>
              <a:t>die Wirtschaft wird eher als Mittel zum Zweck betrachtet </a:t>
            </a:r>
          </a:p>
          <a:p>
            <a:pPr marL="0" indent="0">
              <a:buNone/>
            </a:pPr>
            <a:endParaRPr lang="de-DE" dirty="0"/>
          </a:p>
          <a:p>
            <a:pPr marL="0" indent="0">
              <a:buNone/>
            </a:pPr>
            <a:r>
              <a:rPr lang="de-DE" dirty="0"/>
              <a:t>	keine genauen Zielvorgaben für die Wirtschaft </a:t>
            </a:r>
          </a:p>
          <a:p>
            <a:endParaRPr lang="de-DE" dirty="0"/>
          </a:p>
          <a:p>
            <a:pPr marL="0" indent="0">
              <a:buNone/>
            </a:pPr>
            <a:r>
              <a:rPr lang="de-DE" dirty="0"/>
              <a:t>		</a:t>
            </a:r>
          </a:p>
        </p:txBody>
      </p:sp>
      <p:sp>
        <p:nvSpPr>
          <p:cNvPr id="6" name="Pfeil nach rechts 5">
            <a:extLst>
              <a:ext uri="{FF2B5EF4-FFF2-40B4-BE49-F238E27FC236}">
                <a16:creationId xmlns:a16="http://schemas.microsoft.com/office/drawing/2014/main" id="{F64120A4-A3D1-0745-A587-B98EED472839}"/>
              </a:ext>
            </a:extLst>
          </p:cNvPr>
          <p:cNvSpPr/>
          <p:nvPr/>
        </p:nvSpPr>
        <p:spPr>
          <a:xfrm>
            <a:off x="1238076" y="3355622"/>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6873CA41-8C88-D401-8CFE-B3C9C831701E}"/>
              </a:ext>
            </a:extLst>
          </p:cNvPr>
          <p:cNvPicPr>
            <a:picLocks noChangeAspect="1"/>
          </p:cNvPicPr>
          <p:nvPr/>
        </p:nvPicPr>
        <p:blipFill>
          <a:blip r:embed="rId2"/>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39D90416-B381-E127-2748-C98AE4AD43FC}"/>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6E996F2B-D3F5-374C-89B0-0F2D7C401130}"/>
              </a:ext>
            </a:extLst>
          </p:cNvPr>
          <p:cNvPicPr>
            <a:picLocks noChangeAspect="1"/>
          </p:cNvPicPr>
          <p:nvPr/>
        </p:nvPicPr>
        <p:blipFill>
          <a:blip r:embed="rId4"/>
          <a:stretch>
            <a:fillRect/>
          </a:stretch>
        </p:blipFill>
        <p:spPr>
          <a:xfrm>
            <a:off x="0" y="5472545"/>
            <a:ext cx="2750386" cy="1385455"/>
          </a:xfrm>
          <a:prstGeom prst="rect">
            <a:avLst/>
          </a:prstGeom>
        </p:spPr>
      </p:pic>
    </p:spTree>
    <p:extLst>
      <p:ext uri="{BB962C8B-B14F-4D97-AF65-F5344CB8AC3E}">
        <p14:creationId xmlns:p14="http://schemas.microsoft.com/office/powerpoint/2010/main" val="389451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mn-lt"/>
              </a:rPr>
              <a:t>Schwierigkeiten</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r>
              <a:rPr lang="de-DE" dirty="0"/>
              <a:t>Je nach Betrachtung: Ziele können sich ausschließen bzw. konträr zueinander sein (Wirtschaft     Green Deal)</a:t>
            </a:r>
          </a:p>
          <a:p>
            <a:pPr marL="0" indent="0">
              <a:buNone/>
            </a:pPr>
            <a:endParaRPr lang="de-DE" dirty="0"/>
          </a:p>
          <a:p>
            <a:r>
              <a:rPr lang="de-DE" dirty="0"/>
              <a:t>Neue Projekte können ebenso wenig nachhaltig sein wie alte Projekte </a:t>
            </a:r>
          </a:p>
          <a:p>
            <a:endParaRPr lang="de-DE" dirty="0"/>
          </a:p>
          <a:p>
            <a:r>
              <a:rPr lang="de-DE" dirty="0"/>
              <a:t>Umweltkosten des Fortschritts in Wirtschaft und Digitalisierung?</a:t>
            </a:r>
          </a:p>
          <a:p>
            <a:endParaRPr lang="de-DE" dirty="0"/>
          </a:p>
          <a:p>
            <a:endParaRPr lang="de-DE" dirty="0"/>
          </a:p>
          <a:p>
            <a:endParaRPr lang="de-DE" dirty="0"/>
          </a:p>
        </p:txBody>
      </p:sp>
      <p:sp>
        <p:nvSpPr>
          <p:cNvPr id="6" name="Gewitterblitz 5">
            <a:extLst>
              <a:ext uri="{FF2B5EF4-FFF2-40B4-BE49-F238E27FC236}">
                <a16:creationId xmlns:a16="http://schemas.microsoft.com/office/drawing/2014/main" id="{7024395F-C442-B845-8197-16DC05402F7D}"/>
              </a:ext>
            </a:extLst>
          </p:cNvPr>
          <p:cNvSpPr/>
          <p:nvPr/>
        </p:nvSpPr>
        <p:spPr>
          <a:xfrm>
            <a:off x="5204178" y="2291645"/>
            <a:ext cx="316089" cy="304800"/>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0E3CDAF-63AD-1A02-B4A0-8C30A121276E}"/>
              </a:ext>
            </a:extLst>
          </p:cNvPr>
          <p:cNvPicPr>
            <a:picLocks noChangeAspect="1"/>
          </p:cNvPicPr>
          <p:nvPr/>
        </p:nvPicPr>
        <p:blipFill>
          <a:blip r:embed="rId2"/>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B63B255A-A4D1-7639-9B3B-EE6867BF732C}"/>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99038F90-46DB-634D-8440-9488914841C6}"/>
              </a:ext>
            </a:extLst>
          </p:cNvPr>
          <p:cNvPicPr>
            <a:picLocks noChangeAspect="1"/>
          </p:cNvPicPr>
          <p:nvPr/>
        </p:nvPicPr>
        <p:blipFill>
          <a:blip r:embed="rId4"/>
          <a:stretch>
            <a:fillRect/>
          </a:stretch>
        </p:blipFill>
        <p:spPr>
          <a:xfrm>
            <a:off x="0" y="5472545"/>
            <a:ext cx="2750386" cy="1385455"/>
          </a:xfrm>
          <a:prstGeom prst="rect">
            <a:avLst/>
          </a:prstGeom>
        </p:spPr>
      </p:pic>
    </p:spTree>
    <p:extLst>
      <p:ext uri="{BB962C8B-B14F-4D97-AF65-F5344CB8AC3E}">
        <p14:creationId xmlns:p14="http://schemas.microsoft.com/office/powerpoint/2010/main" val="696478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latin typeface="+mn-lt"/>
              </a:rPr>
              <a:t>Ablauf des Projekttags </a:t>
            </a:r>
          </a:p>
        </p:txBody>
      </p:sp>
      <p:sp>
        <p:nvSpPr>
          <p:cNvPr id="3" name="Inhaltsplatzhalter 2"/>
          <p:cNvSpPr>
            <a:spLocks noGrp="1"/>
          </p:cNvSpPr>
          <p:nvPr>
            <p:ph idx="1"/>
          </p:nvPr>
        </p:nvSpPr>
        <p:spPr>
          <a:xfrm>
            <a:off x="838200" y="1881962"/>
            <a:ext cx="10967001" cy="3581400"/>
          </a:xfrm>
        </p:spPr>
        <p:txBody>
          <a:bodyPr>
            <a:normAutofit fontScale="92500"/>
          </a:bodyPr>
          <a:lstStyle/>
          <a:p>
            <a:pPr>
              <a:lnSpc>
                <a:spcPct val="150000"/>
              </a:lnSpc>
            </a:pPr>
            <a:r>
              <a:rPr lang="de-DE" sz="2800" dirty="0"/>
              <a:t>08:00 – 08:15	Einführung</a:t>
            </a:r>
          </a:p>
          <a:p>
            <a:pPr>
              <a:lnSpc>
                <a:spcPct val="150000"/>
              </a:lnSpc>
            </a:pPr>
            <a:r>
              <a:rPr lang="de-DE" sz="2800" dirty="0"/>
              <a:t>08:15 – 09:15	Gruppenpuzzle zur EU-Regionalpolitik </a:t>
            </a:r>
          </a:p>
          <a:p>
            <a:pPr>
              <a:lnSpc>
                <a:spcPct val="150000"/>
              </a:lnSpc>
            </a:pPr>
            <a:r>
              <a:rPr lang="de-DE" sz="2800" dirty="0"/>
              <a:t>09:15 – 12:00	Design </a:t>
            </a:r>
            <a:r>
              <a:rPr lang="de-DE" sz="2800" dirty="0" err="1"/>
              <a:t>Thinking</a:t>
            </a:r>
            <a:r>
              <a:rPr lang="de-DE" sz="2800" dirty="0"/>
              <a:t> Prozess zu </a:t>
            </a:r>
            <a:r>
              <a:rPr lang="de-DE" sz="2800" dirty="0">
                <a:solidFill>
                  <a:srgbClr val="FF0000"/>
                </a:solidFill>
                <a:highlight>
                  <a:srgbClr val="FFFF00"/>
                </a:highlight>
              </a:rPr>
              <a:t>NAME DER STADT</a:t>
            </a:r>
          </a:p>
          <a:p>
            <a:pPr>
              <a:lnSpc>
                <a:spcPct val="150000"/>
              </a:lnSpc>
            </a:pPr>
            <a:r>
              <a:rPr lang="de-DE" dirty="0"/>
              <a:t>12:00</a:t>
            </a:r>
            <a:r>
              <a:rPr lang="de-DE" sz="2800" dirty="0"/>
              <a:t> – 13:00 	Vorstellung der Ideen und Gespräch mit </a:t>
            </a:r>
            <a:r>
              <a:rPr lang="de-DE" sz="2800" dirty="0">
                <a:solidFill>
                  <a:srgbClr val="FF0000"/>
                </a:solidFill>
                <a:highlight>
                  <a:srgbClr val="FFFF00"/>
                </a:highlight>
              </a:rPr>
              <a:t>NAME GAST</a:t>
            </a:r>
            <a:endParaRPr lang="de-DE" dirty="0">
              <a:solidFill>
                <a:srgbClr val="FF0000"/>
              </a:solidFill>
              <a:highlight>
                <a:srgbClr val="FFFF00"/>
              </a:highlight>
            </a:endParaRPr>
          </a:p>
          <a:p>
            <a:pPr>
              <a:lnSpc>
                <a:spcPct val="150000"/>
              </a:lnSpc>
            </a:pPr>
            <a:r>
              <a:rPr lang="de-DE" sz="2800" dirty="0"/>
              <a:t>13:00 – 13:15 	Evaluation und Reflektion</a:t>
            </a:r>
          </a:p>
          <a:p>
            <a:pPr marL="0" indent="0">
              <a:buNone/>
            </a:pPr>
            <a:endParaRPr lang="de-DE" sz="2800" dirty="0"/>
          </a:p>
          <a:p>
            <a:endParaRPr lang="de-DE" sz="2800" dirty="0"/>
          </a:p>
          <a:p>
            <a:endParaRPr lang="de-DE" sz="2800" dirty="0"/>
          </a:p>
          <a:p>
            <a:endParaRPr lang="de-DE" sz="2800" dirty="0"/>
          </a:p>
          <a:p>
            <a:endParaRPr lang="de-DE" sz="2800" dirty="0"/>
          </a:p>
          <a:p>
            <a:pPr marL="0" indent="0">
              <a:buNone/>
            </a:pPr>
            <a:endParaRPr lang="de-DE" sz="2800" dirty="0"/>
          </a:p>
          <a:p>
            <a:endParaRPr lang="de-DE" dirty="0"/>
          </a:p>
        </p:txBody>
      </p:sp>
      <p:pic>
        <p:nvPicPr>
          <p:cNvPr id="4" name="Grafik 3">
            <a:extLst>
              <a:ext uri="{FF2B5EF4-FFF2-40B4-BE49-F238E27FC236}">
                <a16:creationId xmlns:a16="http://schemas.microsoft.com/office/drawing/2014/main" id="{31F406A1-BD84-D50C-7EC2-7ABF838B8C76}"/>
              </a:ext>
            </a:extLst>
          </p:cNvPr>
          <p:cNvPicPr>
            <a:picLocks noChangeAspect="1"/>
          </p:cNvPicPr>
          <p:nvPr/>
        </p:nvPicPr>
        <p:blipFill>
          <a:blip r:embed="rId3"/>
          <a:srcRect/>
          <a:stretch/>
        </p:blipFill>
        <p:spPr>
          <a:xfrm>
            <a:off x="10132935" y="89428"/>
            <a:ext cx="2059065" cy="820933"/>
          </a:xfrm>
          <a:prstGeom prst="rect">
            <a:avLst/>
          </a:prstGeom>
        </p:spPr>
      </p:pic>
      <p:pic>
        <p:nvPicPr>
          <p:cNvPr id="6" name="Grafik 5">
            <a:extLst>
              <a:ext uri="{FF2B5EF4-FFF2-40B4-BE49-F238E27FC236}">
                <a16:creationId xmlns:a16="http://schemas.microsoft.com/office/drawing/2014/main" id="{40ABDE31-57CD-17D7-7BF9-A98F501969A4}"/>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C4774BC0-A9E0-BC41-9E7C-9C2F065F0E63}"/>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5164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mn-lt"/>
              </a:rPr>
              <a:t>Chancen</a:t>
            </a:r>
            <a:r>
              <a:rPr lang="de-DE" b="1" dirty="0"/>
              <a:t> </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pPr marL="0" indent="0">
              <a:buNone/>
            </a:pPr>
            <a:r>
              <a:rPr lang="de-DE" dirty="0"/>
              <a:t>Zusammendenken der Themenbereiche:</a:t>
            </a:r>
          </a:p>
          <a:p>
            <a:endParaRPr lang="de-DE" dirty="0"/>
          </a:p>
          <a:p>
            <a:pPr marL="0" indent="0">
              <a:buNone/>
            </a:pPr>
            <a:r>
              <a:rPr lang="de-DE" dirty="0"/>
              <a:t>mehr Nachhaltigkeit durch Digitalisierung, Aufschwung der Wirtschaft durch Potenzial zur Vorreiterfunktion im Bereich der Entwicklung von nachhaltigen </a:t>
            </a:r>
            <a:r>
              <a:rPr lang="de-DE" i="1" dirty="0"/>
              <a:t>Lösungen </a:t>
            </a:r>
            <a:br>
              <a:rPr lang="de-DE" i="1" dirty="0"/>
            </a:br>
            <a:r>
              <a:rPr lang="de-DE" i="1" dirty="0"/>
              <a:t>(z.B. erneuerbare Energien, Mobilitätssektor, Landwirtschaft)</a:t>
            </a:r>
          </a:p>
          <a:p>
            <a:endParaRPr lang="de-DE" dirty="0"/>
          </a:p>
          <a:p>
            <a:pPr marL="0" indent="0">
              <a:buNone/>
            </a:pPr>
            <a:r>
              <a:rPr lang="de-DE" dirty="0"/>
              <a:t>		</a:t>
            </a:r>
          </a:p>
        </p:txBody>
      </p:sp>
      <p:sp>
        <p:nvSpPr>
          <p:cNvPr id="6" name="Pfeil nach rechts 5">
            <a:extLst>
              <a:ext uri="{FF2B5EF4-FFF2-40B4-BE49-F238E27FC236}">
                <a16:creationId xmlns:a16="http://schemas.microsoft.com/office/drawing/2014/main" id="{D3B0A8A7-F9AF-8443-AC37-2C36916C3DE4}"/>
              </a:ext>
            </a:extLst>
          </p:cNvPr>
          <p:cNvSpPr/>
          <p:nvPr/>
        </p:nvSpPr>
        <p:spPr>
          <a:xfrm>
            <a:off x="372533" y="3036711"/>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9750034-EF02-32F2-F004-64D452E21EA9}"/>
              </a:ext>
            </a:extLst>
          </p:cNvPr>
          <p:cNvPicPr>
            <a:picLocks noChangeAspect="1"/>
          </p:cNvPicPr>
          <p:nvPr/>
        </p:nvPicPr>
        <p:blipFill>
          <a:blip r:embed="rId2"/>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B6B4CBEA-55AE-295C-0A91-79CC12F51A2B}"/>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8ECBA9F8-AF4E-3949-9610-110F27AFC6E3}"/>
              </a:ext>
            </a:extLst>
          </p:cNvPr>
          <p:cNvPicPr>
            <a:picLocks noChangeAspect="1"/>
          </p:cNvPicPr>
          <p:nvPr/>
        </p:nvPicPr>
        <p:blipFill>
          <a:blip r:embed="rId4"/>
          <a:stretch>
            <a:fillRect/>
          </a:stretch>
        </p:blipFill>
        <p:spPr>
          <a:xfrm>
            <a:off x="0" y="5472545"/>
            <a:ext cx="2750386" cy="1385455"/>
          </a:xfrm>
          <a:prstGeom prst="rect">
            <a:avLst/>
          </a:prstGeom>
        </p:spPr>
      </p:pic>
    </p:spTree>
    <p:extLst>
      <p:ext uri="{BB962C8B-B14F-4D97-AF65-F5344CB8AC3E}">
        <p14:creationId xmlns:p14="http://schemas.microsoft.com/office/powerpoint/2010/main" val="1667392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latin typeface="+mn-lt"/>
              </a:rPr>
              <a:t>Regionalpolitik in den Regionen</a:t>
            </a:r>
          </a:p>
        </p:txBody>
      </p:sp>
      <p:sp>
        <p:nvSpPr>
          <p:cNvPr id="3" name="Inhaltsplatzhalter 2"/>
          <p:cNvSpPr>
            <a:spLocks noGrp="1"/>
          </p:cNvSpPr>
          <p:nvPr>
            <p:ph idx="1"/>
          </p:nvPr>
        </p:nvSpPr>
        <p:spPr>
          <a:xfrm>
            <a:off x="1021405" y="1837234"/>
            <a:ext cx="9601200" cy="3581400"/>
          </a:xfrm>
        </p:spPr>
        <p:txBody>
          <a:bodyPr>
            <a:normAutofit/>
          </a:bodyPr>
          <a:lstStyle/>
          <a:p>
            <a:r>
              <a:rPr lang="de-DE" sz="2600" dirty="0"/>
              <a:t>Europäische Regionalpolitik ist keineswegs abstrakt und weit weg, sondern findet vor Ort in den Regionen statt.</a:t>
            </a:r>
            <a:br>
              <a:rPr lang="de-DE" sz="2600" dirty="0"/>
            </a:br>
            <a:endParaRPr lang="de-DE" sz="2600" dirty="0"/>
          </a:p>
          <a:p>
            <a:r>
              <a:rPr lang="de-DE" sz="2600" dirty="0"/>
              <a:t>Man hat als Bürger*in die Möglichkeit, sich mit seinen Ideen für die Entwicklung der Heimatregion im Sinne der europäischen Ziele einzusetzen. </a:t>
            </a:r>
          </a:p>
        </p:txBody>
      </p:sp>
      <p:pic>
        <p:nvPicPr>
          <p:cNvPr id="6" name="Grafik 5">
            <a:extLst>
              <a:ext uri="{FF2B5EF4-FFF2-40B4-BE49-F238E27FC236}">
                <a16:creationId xmlns:a16="http://schemas.microsoft.com/office/drawing/2014/main" id="{0C8EA6EB-522C-91ED-A2AE-69374FCF405C}"/>
              </a:ext>
            </a:extLst>
          </p:cNvPr>
          <p:cNvPicPr>
            <a:picLocks noChangeAspect="1"/>
          </p:cNvPicPr>
          <p:nvPr/>
        </p:nvPicPr>
        <p:blipFill>
          <a:blip r:embed="rId2"/>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35D5D69F-FBB2-134C-D3F4-2FBC7CF71EA6}"/>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C4A56FB7-B216-1C4D-8373-E14D3B7F47AE}"/>
              </a:ext>
            </a:extLst>
          </p:cNvPr>
          <p:cNvPicPr>
            <a:picLocks noChangeAspect="1"/>
          </p:cNvPicPr>
          <p:nvPr/>
        </p:nvPicPr>
        <p:blipFill>
          <a:blip r:embed="rId4"/>
          <a:stretch>
            <a:fillRect/>
          </a:stretch>
        </p:blipFill>
        <p:spPr>
          <a:xfrm>
            <a:off x="0" y="5472545"/>
            <a:ext cx="2750386" cy="1385455"/>
          </a:xfrm>
          <a:prstGeom prst="rect">
            <a:avLst/>
          </a:prstGeom>
        </p:spPr>
      </p:pic>
    </p:spTree>
    <p:extLst>
      <p:ext uri="{BB962C8B-B14F-4D97-AF65-F5344CB8AC3E}">
        <p14:creationId xmlns:p14="http://schemas.microsoft.com/office/powerpoint/2010/main" val="32032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mn-lt"/>
              </a:rPr>
              <a:t>Pause</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endParaRPr lang="de-DE" dirty="0"/>
          </a:p>
          <a:p>
            <a:endParaRPr lang="de-DE" dirty="0"/>
          </a:p>
          <a:p>
            <a:pPr marL="0" indent="0">
              <a:buNone/>
            </a:pPr>
            <a:r>
              <a:rPr lang="de-DE" dirty="0"/>
              <a:t>			</a:t>
            </a:r>
          </a:p>
        </p:txBody>
      </p:sp>
      <p:pic>
        <p:nvPicPr>
          <p:cNvPr id="6" name="Grafik 5">
            <a:extLst>
              <a:ext uri="{FF2B5EF4-FFF2-40B4-BE49-F238E27FC236}">
                <a16:creationId xmlns:a16="http://schemas.microsoft.com/office/drawing/2014/main" id="{64672AB9-9597-C340-7141-5138DE64AC39}"/>
              </a:ext>
            </a:extLst>
          </p:cNvPr>
          <p:cNvPicPr>
            <a:picLocks noChangeAspect="1"/>
          </p:cNvPicPr>
          <p:nvPr/>
        </p:nvPicPr>
        <p:blipFill>
          <a:blip r:embed="rId2"/>
          <a:srcRect/>
          <a:stretch/>
        </p:blipFill>
        <p:spPr>
          <a:xfrm>
            <a:off x="10132935" y="89428"/>
            <a:ext cx="2059065" cy="820933"/>
          </a:xfrm>
          <a:prstGeom prst="rect">
            <a:avLst/>
          </a:prstGeom>
        </p:spPr>
      </p:pic>
      <p:pic>
        <p:nvPicPr>
          <p:cNvPr id="8" name="Inhaltsplatzhalter 7" descr="Obstschüssel">
            <a:extLst>
              <a:ext uri="{FF2B5EF4-FFF2-40B4-BE49-F238E27FC236}">
                <a16:creationId xmlns:a16="http://schemas.microsoft.com/office/drawing/2014/main" id="{E7816809-477D-2A2B-D25C-867959E0C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1546" y="1933553"/>
            <a:ext cx="2777364" cy="2777364"/>
          </a:xfrm>
          <a:prstGeom prst="rect">
            <a:avLst/>
          </a:prstGeom>
        </p:spPr>
      </p:pic>
      <p:pic>
        <p:nvPicPr>
          <p:cNvPr id="9" name="Grafik 8" descr="Kaffee">
            <a:extLst>
              <a:ext uri="{FF2B5EF4-FFF2-40B4-BE49-F238E27FC236}">
                <a16:creationId xmlns:a16="http://schemas.microsoft.com/office/drawing/2014/main" id="{23ABC7A5-77E7-401D-D0FE-5D360F93AE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8321" y="1588272"/>
            <a:ext cx="3312017" cy="3312017"/>
          </a:xfrm>
          <a:prstGeom prst="rect">
            <a:avLst/>
          </a:prstGeom>
        </p:spPr>
      </p:pic>
      <p:pic>
        <p:nvPicPr>
          <p:cNvPr id="10" name="Grafik 11">
            <a:extLst>
              <a:ext uri="{FF2B5EF4-FFF2-40B4-BE49-F238E27FC236}">
                <a16:creationId xmlns:a16="http://schemas.microsoft.com/office/drawing/2014/main" id="{869D0DA6-679F-1F64-8496-62F4CF02EFB9}"/>
              </a:ext>
            </a:extLst>
          </p:cNvPr>
          <p:cNvPicPr>
            <a:picLocks noChangeAspect="1"/>
          </p:cNvPicPr>
          <p:nvPr/>
        </p:nvPicPr>
        <p:blipFill>
          <a:blip r:embed="rId7"/>
          <a:stretch>
            <a:fillRect/>
          </a:stretch>
        </p:blipFill>
        <p:spPr>
          <a:xfrm>
            <a:off x="8422081" y="6040880"/>
            <a:ext cx="3769919" cy="788020"/>
          </a:xfrm>
          <a:prstGeom prst="rect">
            <a:avLst/>
          </a:prstGeom>
        </p:spPr>
      </p:pic>
      <p:pic>
        <p:nvPicPr>
          <p:cNvPr id="11" name="Grafik 10">
            <a:extLst>
              <a:ext uri="{FF2B5EF4-FFF2-40B4-BE49-F238E27FC236}">
                <a16:creationId xmlns:a16="http://schemas.microsoft.com/office/drawing/2014/main" id="{1B83042D-8BC0-E74F-AFAF-DFC7B097859B}"/>
              </a:ext>
            </a:extLst>
          </p:cNvPr>
          <p:cNvPicPr>
            <a:picLocks noChangeAspect="1"/>
          </p:cNvPicPr>
          <p:nvPr/>
        </p:nvPicPr>
        <p:blipFill>
          <a:blip r:embed="rId8"/>
          <a:stretch>
            <a:fillRect/>
          </a:stretch>
        </p:blipFill>
        <p:spPr>
          <a:xfrm>
            <a:off x="0" y="5472545"/>
            <a:ext cx="2750386" cy="1385455"/>
          </a:xfrm>
          <a:prstGeom prst="rect">
            <a:avLst/>
          </a:prstGeom>
        </p:spPr>
      </p:pic>
    </p:spTree>
    <p:extLst>
      <p:ext uri="{BB962C8B-B14F-4D97-AF65-F5344CB8AC3E}">
        <p14:creationId xmlns:p14="http://schemas.microsoft.com/office/powerpoint/2010/main" val="228812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latin typeface="+mn-lt"/>
              </a:rPr>
              <a:t>Design </a:t>
            </a:r>
            <a:r>
              <a:rPr lang="de-DE" b="1" dirty="0" err="1">
                <a:latin typeface="+mn-lt"/>
              </a:rPr>
              <a:t>Thinking</a:t>
            </a:r>
            <a:r>
              <a:rPr lang="de-DE" b="1" dirty="0">
                <a:latin typeface="+mn-lt"/>
              </a:rPr>
              <a:t> Workshop </a:t>
            </a:r>
          </a:p>
        </p:txBody>
      </p:sp>
      <p:sp>
        <p:nvSpPr>
          <p:cNvPr id="5" name="Textplatzhalter 4"/>
          <p:cNvSpPr>
            <a:spLocks noGrp="1"/>
          </p:cNvSpPr>
          <p:nvPr>
            <p:ph type="body" idx="1"/>
          </p:nvPr>
        </p:nvSpPr>
        <p:spPr/>
        <p:txBody>
          <a:bodyPr/>
          <a:lstStyle/>
          <a:p>
            <a:r>
              <a:rPr lang="de-DE" dirty="0"/>
              <a:t>zu </a:t>
            </a:r>
            <a:r>
              <a:rPr lang="de-DE" dirty="0">
                <a:solidFill>
                  <a:srgbClr val="FF0000"/>
                </a:solidFill>
                <a:highlight>
                  <a:srgbClr val="FFFF00"/>
                </a:highlight>
              </a:rPr>
              <a:t>NAME STADT / REGION </a:t>
            </a:r>
          </a:p>
        </p:txBody>
      </p:sp>
      <p:pic>
        <p:nvPicPr>
          <p:cNvPr id="2" name="Grafik 1">
            <a:extLst>
              <a:ext uri="{FF2B5EF4-FFF2-40B4-BE49-F238E27FC236}">
                <a16:creationId xmlns:a16="http://schemas.microsoft.com/office/drawing/2014/main" id="{A9436F81-85DD-922B-CF78-6149E8622297}"/>
              </a:ext>
            </a:extLst>
          </p:cNvPr>
          <p:cNvPicPr>
            <a:picLocks noChangeAspect="1"/>
          </p:cNvPicPr>
          <p:nvPr/>
        </p:nvPicPr>
        <p:blipFill>
          <a:blip r:embed="rId3"/>
          <a:srcRect/>
          <a:stretch/>
        </p:blipFill>
        <p:spPr>
          <a:xfrm>
            <a:off x="10132935" y="89428"/>
            <a:ext cx="2059065" cy="820933"/>
          </a:xfrm>
          <a:prstGeom prst="rect">
            <a:avLst/>
          </a:prstGeom>
        </p:spPr>
      </p:pic>
      <p:pic>
        <p:nvPicPr>
          <p:cNvPr id="3" name="Grafik 2">
            <a:extLst>
              <a:ext uri="{FF2B5EF4-FFF2-40B4-BE49-F238E27FC236}">
                <a16:creationId xmlns:a16="http://schemas.microsoft.com/office/drawing/2014/main" id="{2B550E17-6726-FC14-0BA4-3C7683DA16D2}"/>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D4B425BD-04C5-E14E-9F33-81D4D816A6ED}"/>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343599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latin typeface="+mn-lt"/>
              </a:rPr>
              <a:t>Design </a:t>
            </a:r>
            <a:r>
              <a:rPr lang="de-DE" b="1" dirty="0" err="1">
                <a:latin typeface="+mn-lt"/>
              </a:rPr>
              <a:t>Thinking</a:t>
            </a:r>
            <a:r>
              <a:rPr lang="de-DE" b="1" dirty="0">
                <a:latin typeface="+mn-lt"/>
              </a:rPr>
              <a:t> Prozess - Ablauf</a:t>
            </a:r>
          </a:p>
        </p:txBody>
      </p:sp>
      <p:sp>
        <p:nvSpPr>
          <p:cNvPr id="5" name="Inhaltsplatzhalter 4"/>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1" name="Grafik 10">
            <a:extLst>
              <a:ext uri="{FF2B5EF4-FFF2-40B4-BE49-F238E27FC236}">
                <a16:creationId xmlns:a16="http://schemas.microsoft.com/office/drawing/2014/main" id="{CCA81989-BB9C-835C-CB8F-41292CE7DCF9}"/>
              </a:ext>
            </a:extLst>
          </p:cNvPr>
          <p:cNvPicPr>
            <a:picLocks noChangeAspect="1"/>
          </p:cNvPicPr>
          <p:nvPr/>
        </p:nvPicPr>
        <p:blipFill rotWithShape="1">
          <a:blip r:embed="rId3"/>
          <a:srcRect t="16234" b="25238"/>
          <a:stretch/>
        </p:blipFill>
        <p:spPr>
          <a:xfrm>
            <a:off x="799416" y="1325984"/>
            <a:ext cx="10363051" cy="4299273"/>
          </a:xfrm>
          <a:prstGeom prst="rect">
            <a:avLst/>
          </a:prstGeom>
        </p:spPr>
      </p:pic>
      <p:pic>
        <p:nvPicPr>
          <p:cNvPr id="12" name="Grafik 11">
            <a:extLst>
              <a:ext uri="{FF2B5EF4-FFF2-40B4-BE49-F238E27FC236}">
                <a16:creationId xmlns:a16="http://schemas.microsoft.com/office/drawing/2014/main" id="{A7B9FF5E-5E69-8708-C2C4-957885AD8848}"/>
              </a:ext>
            </a:extLst>
          </p:cNvPr>
          <p:cNvPicPr>
            <a:picLocks noChangeAspect="1"/>
          </p:cNvPicPr>
          <p:nvPr/>
        </p:nvPicPr>
        <p:blipFill>
          <a:blip r:embed="rId4"/>
          <a:srcRect/>
          <a:stretch/>
        </p:blipFill>
        <p:spPr>
          <a:xfrm>
            <a:off x="10132935" y="89428"/>
            <a:ext cx="2059065" cy="820933"/>
          </a:xfrm>
          <a:prstGeom prst="rect">
            <a:avLst/>
          </a:prstGeom>
        </p:spPr>
      </p:pic>
      <p:pic>
        <p:nvPicPr>
          <p:cNvPr id="13" name="Grafik 12">
            <a:extLst>
              <a:ext uri="{FF2B5EF4-FFF2-40B4-BE49-F238E27FC236}">
                <a16:creationId xmlns:a16="http://schemas.microsoft.com/office/drawing/2014/main" id="{9F2C42D8-4E9D-52E4-F699-01BBF044EF08}"/>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DB993094-9B1F-D444-A26A-8D528354A695}"/>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969867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latin typeface="+mn-lt"/>
              </a:rPr>
              <a:t>Design </a:t>
            </a:r>
            <a:r>
              <a:rPr lang="de-DE" b="1" dirty="0" err="1">
                <a:latin typeface="+mn-lt"/>
              </a:rPr>
              <a:t>Thinking</a:t>
            </a:r>
            <a:r>
              <a:rPr lang="de-DE" b="1" dirty="0">
                <a:latin typeface="+mn-lt"/>
              </a:rPr>
              <a:t> Prozess - Regeln</a:t>
            </a:r>
          </a:p>
        </p:txBody>
      </p:sp>
      <p:sp>
        <p:nvSpPr>
          <p:cNvPr id="3" name="Inhaltsplatzhalter 2"/>
          <p:cNvSpPr>
            <a:spLocks noGrp="1"/>
          </p:cNvSpPr>
          <p:nvPr>
            <p:ph idx="1"/>
          </p:nvPr>
        </p:nvSpPr>
        <p:spPr/>
        <p:txBody>
          <a:bodyPr>
            <a:normAutofit/>
          </a:bodyPr>
          <a:lstStyle/>
          <a:p>
            <a:pPr marL="457200" lvl="1" indent="0">
              <a:buNone/>
            </a:pPr>
            <a:endParaRPr lang="de-DE" dirty="0"/>
          </a:p>
          <a:p>
            <a:pPr marL="457200" lvl="1" indent="0">
              <a:buNone/>
            </a:pPr>
            <a:r>
              <a:rPr lang="de-DE" sz="2400" dirty="0"/>
              <a:t>„Wenn deine Denkhaltung unvoreingenommen ist... ist sie offen für alles. Im </a:t>
            </a:r>
            <a:r>
              <a:rPr lang="de-DE" dirty="0"/>
              <a:t>K</a:t>
            </a:r>
            <a:r>
              <a:rPr lang="de-DE" sz="2400" dirty="0"/>
              <a:t>opf eines Anfängers gibt es viele Möglichkeiten, aber im Kopf eines Experten gibt es nur wenige.“ </a:t>
            </a:r>
            <a:r>
              <a:rPr lang="mr-IN" sz="2400" dirty="0"/>
              <a:t>–</a:t>
            </a:r>
            <a:r>
              <a:rPr lang="de-DE" sz="2400" dirty="0"/>
              <a:t> </a:t>
            </a:r>
            <a:r>
              <a:rPr lang="de-DE" sz="2400" dirty="0" err="1"/>
              <a:t>Shunryu</a:t>
            </a:r>
            <a:r>
              <a:rPr lang="de-DE" sz="2400" dirty="0"/>
              <a:t> Suzuki</a:t>
            </a:r>
          </a:p>
          <a:p>
            <a:pPr marL="457200" lvl="1" indent="0">
              <a:buNone/>
            </a:pPr>
            <a:endParaRPr lang="de-DE" dirty="0"/>
          </a:p>
          <a:p>
            <a:pPr marL="914400" lvl="1" indent="-457200">
              <a:buAutoNum type="arabicPeriod"/>
            </a:pPr>
            <a:r>
              <a:rPr lang="de-DE" dirty="0"/>
              <a:t>Frei von Vorurteilen darüber, wie etwas funktioniert</a:t>
            </a:r>
          </a:p>
          <a:p>
            <a:pPr marL="914400" lvl="1" indent="-457200">
              <a:buAutoNum type="arabicPeriod"/>
            </a:pPr>
            <a:r>
              <a:rPr lang="de-DE" dirty="0"/>
              <a:t>Frei von Erwartungen darüber, was passieren wird</a:t>
            </a:r>
          </a:p>
          <a:p>
            <a:pPr marL="914400" lvl="1" indent="-457200">
              <a:buAutoNum type="arabicPeriod"/>
            </a:pPr>
            <a:r>
              <a:rPr lang="de-DE" dirty="0"/>
              <a:t>Mit Neugierde erfüllt, die Dinge tiefer zu verstehen</a:t>
            </a:r>
          </a:p>
          <a:p>
            <a:pPr marL="914400" lvl="1" indent="-457200">
              <a:buAutoNum type="arabicPeriod"/>
            </a:pPr>
            <a:r>
              <a:rPr lang="de-DE" dirty="0"/>
              <a:t>Früh und oft scheitern, rasch lernen</a:t>
            </a:r>
          </a:p>
        </p:txBody>
      </p:sp>
      <p:pic>
        <p:nvPicPr>
          <p:cNvPr id="4" name="Grafik 3">
            <a:extLst>
              <a:ext uri="{FF2B5EF4-FFF2-40B4-BE49-F238E27FC236}">
                <a16:creationId xmlns:a16="http://schemas.microsoft.com/office/drawing/2014/main" id="{C449DDF0-B6FB-C448-EC54-6C94ACD5A33B}"/>
              </a:ext>
            </a:extLst>
          </p:cNvPr>
          <p:cNvPicPr>
            <a:picLocks noChangeAspect="1"/>
          </p:cNvPicPr>
          <p:nvPr/>
        </p:nvPicPr>
        <p:blipFill>
          <a:blip r:embed="rId3"/>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33358D61-0746-846E-9712-63BC6AA6BF68}"/>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18B42E49-6A65-6B45-8395-76CDF8C16C47}"/>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164318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latin typeface="+mn-lt"/>
              </a:rPr>
              <a:t>Design </a:t>
            </a:r>
            <a:r>
              <a:rPr lang="de-DE" b="1" dirty="0" err="1">
                <a:latin typeface="+mn-lt"/>
              </a:rPr>
              <a:t>Thinking</a:t>
            </a:r>
            <a:r>
              <a:rPr lang="de-DE" b="1" dirty="0">
                <a:latin typeface="+mn-lt"/>
              </a:rPr>
              <a:t> Prozess - Ablauf</a:t>
            </a:r>
          </a:p>
        </p:txBody>
      </p:sp>
      <p:sp>
        <p:nvSpPr>
          <p:cNvPr id="5" name="Inhaltsplatzhalter 4"/>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1" name="Grafik 10">
            <a:extLst>
              <a:ext uri="{FF2B5EF4-FFF2-40B4-BE49-F238E27FC236}">
                <a16:creationId xmlns:a16="http://schemas.microsoft.com/office/drawing/2014/main" id="{CCA81989-BB9C-835C-CB8F-41292CE7DCF9}"/>
              </a:ext>
            </a:extLst>
          </p:cNvPr>
          <p:cNvPicPr>
            <a:picLocks noChangeAspect="1"/>
          </p:cNvPicPr>
          <p:nvPr/>
        </p:nvPicPr>
        <p:blipFill rotWithShape="1">
          <a:blip r:embed="rId3"/>
          <a:srcRect t="16234" b="25238"/>
          <a:stretch/>
        </p:blipFill>
        <p:spPr>
          <a:xfrm>
            <a:off x="799416" y="1325984"/>
            <a:ext cx="10363051" cy="4299273"/>
          </a:xfrm>
          <a:prstGeom prst="rect">
            <a:avLst/>
          </a:prstGeom>
        </p:spPr>
      </p:pic>
      <p:pic>
        <p:nvPicPr>
          <p:cNvPr id="12" name="Grafik 11">
            <a:extLst>
              <a:ext uri="{FF2B5EF4-FFF2-40B4-BE49-F238E27FC236}">
                <a16:creationId xmlns:a16="http://schemas.microsoft.com/office/drawing/2014/main" id="{A7B9FF5E-5E69-8708-C2C4-957885AD8848}"/>
              </a:ext>
            </a:extLst>
          </p:cNvPr>
          <p:cNvPicPr>
            <a:picLocks noChangeAspect="1"/>
          </p:cNvPicPr>
          <p:nvPr/>
        </p:nvPicPr>
        <p:blipFill>
          <a:blip r:embed="rId4"/>
          <a:srcRect/>
          <a:stretch/>
        </p:blipFill>
        <p:spPr>
          <a:xfrm>
            <a:off x="10132935" y="89428"/>
            <a:ext cx="2059065" cy="820933"/>
          </a:xfrm>
          <a:prstGeom prst="rect">
            <a:avLst/>
          </a:prstGeom>
        </p:spPr>
      </p:pic>
      <p:pic>
        <p:nvPicPr>
          <p:cNvPr id="13" name="Grafik 12">
            <a:extLst>
              <a:ext uri="{FF2B5EF4-FFF2-40B4-BE49-F238E27FC236}">
                <a16:creationId xmlns:a16="http://schemas.microsoft.com/office/drawing/2014/main" id="{9F2C42D8-4E9D-52E4-F699-01BBF044EF08}"/>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C6045E01-81B6-A544-995F-DDF08DAAF75E}"/>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110234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E9D71-F0D8-1C4C-B148-5472222EE2D3}"/>
              </a:ext>
            </a:extLst>
          </p:cNvPr>
          <p:cNvSpPr>
            <a:spLocks noGrp="1"/>
          </p:cNvSpPr>
          <p:nvPr>
            <p:ph type="title"/>
          </p:nvPr>
        </p:nvSpPr>
        <p:spPr/>
        <p:txBody>
          <a:bodyPr/>
          <a:lstStyle/>
          <a:p>
            <a:r>
              <a:rPr lang="de-DE" b="1" dirty="0">
                <a:latin typeface="+mn-lt"/>
              </a:rPr>
              <a:t>Herausforderungen und Probleme in </a:t>
            </a:r>
            <a:br>
              <a:rPr lang="de-DE" b="1" dirty="0"/>
            </a:br>
            <a:r>
              <a:rPr lang="de-DE" b="1" dirty="0">
                <a:solidFill>
                  <a:srgbClr val="FF0000"/>
                </a:solidFill>
                <a:highlight>
                  <a:srgbClr val="FFFF00"/>
                </a:highlight>
              </a:rPr>
              <a:t>NAME DER STADT</a:t>
            </a:r>
          </a:p>
        </p:txBody>
      </p:sp>
      <p:sp>
        <p:nvSpPr>
          <p:cNvPr id="3" name="Inhaltsplatzhalter 2">
            <a:extLst>
              <a:ext uri="{FF2B5EF4-FFF2-40B4-BE49-F238E27FC236}">
                <a16:creationId xmlns:a16="http://schemas.microsoft.com/office/drawing/2014/main" id="{D682F566-AB71-0C45-9F9C-76EA6ECBA5AA}"/>
              </a:ext>
            </a:extLst>
          </p:cNvPr>
          <p:cNvSpPr>
            <a:spLocks noGrp="1"/>
          </p:cNvSpPr>
          <p:nvPr>
            <p:ph idx="1"/>
          </p:nvPr>
        </p:nvSpPr>
        <p:spPr>
          <a:xfrm>
            <a:off x="914400" y="1774645"/>
            <a:ext cx="9601200" cy="4085167"/>
          </a:xfrm>
        </p:spPr>
        <p:txBody>
          <a:bodyPr>
            <a:normAutofit lnSpcReduction="10000"/>
          </a:bodyPr>
          <a:lstStyle/>
          <a:p>
            <a:pPr marL="0" indent="0">
              <a:buNone/>
            </a:pPr>
            <a:endParaRPr lang="de-DE" dirty="0"/>
          </a:p>
          <a:p>
            <a:pPr marL="0" indent="0">
              <a:buNone/>
            </a:pPr>
            <a:r>
              <a:rPr lang="de-DE" sz="2400" u="sng" dirty="0"/>
              <a:t>Individuelle Reflektion:</a:t>
            </a:r>
          </a:p>
          <a:p>
            <a:r>
              <a:rPr lang="de-DE" sz="2400" b="1" dirty="0"/>
              <a:t>Was fehlt euch in eurer </a:t>
            </a:r>
            <a:r>
              <a:rPr lang="de-DE" sz="2400" b="1" dirty="0">
                <a:highlight>
                  <a:srgbClr val="FFFF00"/>
                </a:highlight>
              </a:rPr>
              <a:t>Stadt / Region? </a:t>
            </a:r>
            <a:br>
              <a:rPr lang="de-DE" sz="2400" b="1" dirty="0">
                <a:highlight>
                  <a:srgbClr val="FFFF00"/>
                </a:highlight>
              </a:rPr>
            </a:br>
            <a:r>
              <a:rPr lang="de-DE" sz="2400" b="1" dirty="0"/>
              <a:t>Welche Probleme eurer </a:t>
            </a:r>
            <a:r>
              <a:rPr lang="de-DE" sz="2400" b="1" dirty="0">
                <a:highlight>
                  <a:srgbClr val="FFFF00"/>
                </a:highlight>
              </a:rPr>
              <a:t>Stadt / Region </a:t>
            </a:r>
            <a:r>
              <a:rPr lang="de-DE" sz="2400" b="1" dirty="0"/>
              <a:t>identifiziert ihr?</a:t>
            </a:r>
            <a:br>
              <a:rPr lang="de-DE" sz="2400" b="1" dirty="0"/>
            </a:br>
            <a:br>
              <a:rPr lang="de-DE" sz="2400" dirty="0"/>
            </a:br>
            <a:r>
              <a:rPr lang="de-DE" sz="2400" dirty="0"/>
              <a:t>Denkt hierbei an soziale und wirtschaftliche Faktoren, aber auch an die Umwelt. </a:t>
            </a:r>
          </a:p>
          <a:p>
            <a:endParaRPr lang="de-DE" sz="2400" dirty="0"/>
          </a:p>
          <a:p>
            <a:pPr marL="0" indent="0">
              <a:buNone/>
            </a:pPr>
            <a:r>
              <a:rPr lang="de-DE" sz="2400" dirty="0"/>
              <a:t>    Notiert eure Gedanken auf den ausgeteilten Zetteln.</a:t>
            </a:r>
            <a:br>
              <a:rPr lang="de-DE" sz="2400" dirty="0"/>
            </a:br>
            <a:br>
              <a:rPr lang="de-DE" sz="2400" dirty="0"/>
            </a:br>
            <a:r>
              <a:rPr lang="de-DE" sz="2400" dirty="0"/>
              <a:t>		</a:t>
            </a:r>
            <a:r>
              <a:rPr lang="de-DE" sz="2400" i="1" dirty="0"/>
              <a:t>Vorgesehene Zeit: 5 Min </a:t>
            </a:r>
            <a:endParaRPr lang="de-DE" sz="2200" i="1" dirty="0"/>
          </a:p>
          <a:p>
            <a:pPr marL="530352" lvl="1" indent="0">
              <a:buNone/>
            </a:pPr>
            <a:endParaRPr lang="de-DE" sz="2400" dirty="0"/>
          </a:p>
          <a:p>
            <a:pPr marL="530352" lvl="1" indent="0">
              <a:buNone/>
            </a:pPr>
            <a:endParaRPr lang="de-DE" sz="2400" dirty="0"/>
          </a:p>
        </p:txBody>
      </p:sp>
      <p:pic>
        <p:nvPicPr>
          <p:cNvPr id="7" name="Grafik 6">
            <a:extLst>
              <a:ext uri="{FF2B5EF4-FFF2-40B4-BE49-F238E27FC236}">
                <a16:creationId xmlns:a16="http://schemas.microsoft.com/office/drawing/2014/main" id="{FA86111A-62FA-174D-21F6-8B617A9362D8}"/>
              </a:ext>
            </a:extLst>
          </p:cNvPr>
          <p:cNvPicPr>
            <a:picLocks noChangeAspect="1"/>
          </p:cNvPicPr>
          <p:nvPr/>
        </p:nvPicPr>
        <p:blipFill>
          <a:blip r:embed="rId2"/>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5B43B81D-7DD1-B6CD-3353-48028E21B788}"/>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10" name="Grafik 9">
            <a:extLst>
              <a:ext uri="{FF2B5EF4-FFF2-40B4-BE49-F238E27FC236}">
                <a16:creationId xmlns:a16="http://schemas.microsoft.com/office/drawing/2014/main" id="{E8ACDD6E-C143-0550-44C4-E3A6C7C9B664}"/>
              </a:ext>
            </a:extLst>
          </p:cNvPr>
          <p:cNvPicPr>
            <a:picLocks noChangeAspect="1"/>
          </p:cNvPicPr>
          <p:nvPr/>
        </p:nvPicPr>
        <p:blipFill>
          <a:blip r:embed="rId4"/>
          <a:stretch>
            <a:fillRect/>
          </a:stretch>
        </p:blipFill>
        <p:spPr>
          <a:xfrm>
            <a:off x="10443691" y="3010219"/>
            <a:ext cx="1500046" cy="1392258"/>
          </a:xfrm>
          <a:prstGeom prst="rect">
            <a:avLst/>
          </a:prstGeom>
        </p:spPr>
      </p:pic>
      <p:pic>
        <p:nvPicPr>
          <p:cNvPr id="9" name="Grafik 8">
            <a:extLst>
              <a:ext uri="{FF2B5EF4-FFF2-40B4-BE49-F238E27FC236}">
                <a16:creationId xmlns:a16="http://schemas.microsoft.com/office/drawing/2014/main" id="{87DC24DB-1BF1-8548-91FC-786A567F27CD}"/>
              </a:ext>
            </a:extLst>
          </p:cNvPr>
          <p:cNvPicPr>
            <a:picLocks noChangeAspect="1"/>
          </p:cNvPicPr>
          <p:nvPr/>
        </p:nvPicPr>
        <p:blipFill>
          <a:blip r:embed="rId5"/>
          <a:stretch>
            <a:fillRect/>
          </a:stretch>
        </p:blipFill>
        <p:spPr>
          <a:xfrm>
            <a:off x="0" y="5443445"/>
            <a:ext cx="2750386" cy="1385455"/>
          </a:xfrm>
          <a:prstGeom prst="rect">
            <a:avLst/>
          </a:prstGeom>
        </p:spPr>
      </p:pic>
    </p:spTree>
    <p:extLst>
      <p:ext uri="{BB962C8B-B14F-4D97-AF65-F5344CB8AC3E}">
        <p14:creationId xmlns:p14="http://schemas.microsoft.com/office/powerpoint/2010/main" val="3107646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00E67-C88B-2B4F-9461-F101445785F5}"/>
              </a:ext>
            </a:extLst>
          </p:cNvPr>
          <p:cNvSpPr>
            <a:spLocks noGrp="1"/>
          </p:cNvSpPr>
          <p:nvPr>
            <p:ph type="title"/>
          </p:nvPr>
        </p:nvSpPr>
        <p:spPr/>
        <p:txBody>
          <a:bodyPr/>
          <a:lstStyle/>
          <a:p>
            <a:r>
              <a:rPr lang="de-DE" b="1" dirty="0">
                <a:latin typeface="+mn-lt"/>
              </a:rPr>
              <a:t>Herausforderungen und Probleme in</a:t>
            </a:r>
            <a:br>
              <a:rPr lang="de-DE" b="1" dirty="0"/>
            </a:br>
            <a:r>
              <a:rPr lang="de-DE" b="1" dirty="0">
                <a:solidFill>
                  <a:srgbClr val="FF0000"/>
                </a:solidFill>
                <a:highlight>
                  <a:srgbClr val="FFFF00"/>
                </a:highlight>
              </a:rPr>
              <a:t>NAME DER STADT</a:t>
            </a:r>
            <a:endParaRPr lang="de-DE" b="1" dirty="0">
              <a:solidFill>
                <a:srgbClr val="FF0000"/>
              </a:solidFill>
            </a:endParaRPr>
          </a:p>
        </p:txBody>
      </p:sp>
      <p:sp>
        <p:nvSpPr>
          <p:cNvPr id="3" name="Inhaltsplatzhalter 2">
            <a:extLst>
              <a:ext uri="{FF2B5EF4-FFF2-40B4-BE49-F238E27FC236}">
                <a16:creationId xmlns:a16="http://schemas.microsoft.com/office/drawing/2014/main" id="{36483820-1E35-6844-91F6-48DF68B4316F}"/>
              </a:ext>
            </a:extLst>
          </p:cNvPr>
          <p:cNvSpPr>
            <a:spLocks noGrp="1"/>
          </p:cNvSpPr>
          <p:nvPr>
            <p:ph idx="1"/>
          </p:nvPr>
        </p:nvSpPr>
        <p:spPr/>
        <p:txBody>
          <a:bodyPr/>
          <a:lstStyle/>
          <a:p>
            <a:pPr marL="0" indent="0">
              <a:buNone/>
            </a:pPr>
            <a:endParaRPr lang="de-DE" dirty="0"/>
          </a:p>
          <a:p>
            <a:pPr marL="0" indent="0">
              <a:buNone/>
            </a:pPr>
            <a:endParaRPr lang="de-DE" dirty="0"/>
          </a:p>
          <a:p>
            <a:pPr marL="0" indent="0">
              <a:buNone/>
            </a:pPr>
            <a:r>
              <a:rPr lang="de-DE" sz="2400" u="sng" dirty="0"/>
              <a:t>Besprechung in der Gruppe:</a:t>
            </a:r>
          </a:p>
          <a:p>
            <a:r>
              <a:rPr lang="de-DE" sz="2400" dirty="0"/>
              <a:t>Welche Probleme und Herausforderungen habt ihr notiert? </a:t>
            </a:r>
            <a:br>
              <a:rPr lang="de-DE" sz="2400" dirty="0"/>
            </a:br>
            <a:r>
              <a:rPr lang="de-DE" sz="2400" dirty="0"/>
              <a:t>Diskutiert eure Ergebnisse in den Gruppen! </a:t>
            </a:r>
          </a:p>
          <a:p>
            <a:r>
              <a:rPr lang="de-DE" sz="2400" dirty="0"/>
              <a:t>Einigt euch auf ein Problem, mit dem ihr euch heute befassen wollt. </a:t>
            </a:r>
          </a:p>
        </p:txBody>
      </p:sp>
      <p:pic>
        <p:nvPicPr>
          <p:cNvPr id="5" name="Grafik 4">
            <a:extLst>
              <a:ext uri="{FF2B5EF4-FFF2-40B4-BE49-F238E27FC236}">
                <a16:creationId xmlns:a16="http://schemas.microsoft.com/office/drawing/2014/main" id="{BC56BABD-62E4-7D89-7252-4984CA951528}"/>
              </a:ext>
            </a:extLst>
          </p:cNvPr>
          <p:cNvPicPr>
            <a:picLocks noChangeAspect="1"/>
          </p:cNvPicPr>
          <p:nvPr/>
        </p:nvPicPr>
        <p:blipFill>
          <a:blip r:embed="rId3"/>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2725B06F-63D8-C8F7-B18D-98262EDC3A1C}"/>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FAB99574-0806-2CFB-DA60-D8BC5CA4D10F}"/>
              </a:ext>
            </a:extLst>
          </p:cNvPr>
          <p:cNvPicPr>
            <a:picLocks noChangeAspect="1"/>
          </p:cNvPicPr>
          <p:nvPr/>
        </p:nvPicPr>
        <p:blipFill>
          <a:blip r:embed="rId5"/>
          <a:stretch>
            <a:fillRect/>
          </a:stretch>
        </p:blipFill>
        <p:spPr>
          <a:xfrm>
            <a:off x="10412444" y="2779491"/>
            <a:ext cx="1500046" cy="1392258"/>
          </a:xfrm>
          <a:prstGeom prst="rect">
            <a:avLst/>
          </a:prstGeom>
        </p:spPr>
      </p:pic>
      <p:pic>
        <p:nvPicPr>
          <p:cNvPr id="7" name="Grafik 6">
            <a:extLst>
              <a:ext uri="{FF2B5EF4-FFF2-40B4-BE49-F238E27FC236}">
                <a16:creationId xmlns:a16="http://schemas.microsoft.com/office/drawing/2014/main" id="{A4E42672-9F66-EA49-8E74-45E85FFE1C07}"/>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3825043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C5856-1E35-A992-2BB8-C4BD41670D03}"/>
              </a:ext>
            </a:extLst>
          </p:cNvPr>
          <p:cNvSpPr>
            <a:spLocks noGrp="1"/>
          </p:cNvSpPr>
          <p:nvPr>
            <p:ph type="title"/>
          </p:nvPr>
        </p:nvSpPr>
        <p:spPr>
          <a:xfrm>
            <a:off x="809625" y="8957"/>
            <a:ext cx="10515600" cy="1325563"/>
          </a:xfrm>
        </p:spPr>
        <p:txBody>
          <a:bodyPr/>
          <a:lstStyle/>
          <a:p>
            <a:r>
              <a:rPr lang="de-DE" b="1" dirty="0">
                <a:latin typeface="+mn-lt"/>
              </a:rPr>
              <a:t>Herausforderungen und Probleme </a:t>
            </a:r>
          </a:p>
        </p:txBody>
      </p:sp>
      <p:pic>
        <p:nvPicPr>
          <p:cNvPr id="6" name="Grafik 5">
            <a:extLst>
              <a:ext uri="{FF2B5EF4-FFF2-40B4-BE49-F238E27FC236}">
                <a16:creationId xmlns:a16="http://schemas.microsoft.com/office/drawing/2014/main" id="{A5DCC0F7-5C12-6ACF-727C-6F3FBF21A4E1}"/>
              </a:ext>
            </a:extLst>
          </p:cNvPr>
          <p:cNvPicPr>
            <a:picLocks noChangeAspect="1"/>
          </p:cNvPicPr>
          <p:nvPr/>
        </p:nvPicPr>
        <p:blipFill>
          <a:blip r:embed="rId3"/>
          <a:stretch>
            <a:fillRect/>
          </a:stretch>
        </p:blipFill>
        <p:spPr>
          <a:xfrm>
            <a:off x="10335802" y="3170228"/>
            <a:ext cx="1500046" cy="1392258"/>
          </a:xfrm>
          <a:prstGeom prst="rect">
            <a:avLst/>
          </a:prstGeom>
        </p:spPr>
      </p:pic>
      <p:pic>
        <p:nvPicPr>
          <p:cNvPr id="9" name="Inhaltsplatzhalter 8">
            <a:extLst>
              <a:ext uri="{FF2B5EF4-FFF2-40B4-BE49-F238E27FC236}">
                <a16:creationId xmlns:a16="http://schemas.microsoft.com/office/drawing/2014/main" id="{2279511C-9D7B-6941-A45A-FE37E15B998D}"/>
              </a:ext>
            </a:extLst>
          </p:cNvPr>
          <p:cNvPicPr>
            <a:picLocks noGrp="1" noChangeAspect="1"/>
          </p:cNvPicPr>
          <p:nvPr>
            <p:ph idx="1"/>
          </p:nvPr>
        </p:nvPicPr>
        <p:blipFill>
          <a:blip r:embed="rId4"/>
          <a:stretch>
            <a:fillRect/>
          </a:stretch>
        </p:blipFill>
        <p:spPr>
          <a:xfrm>
            <a:off x="2149680" y="1069566"/>
            <a:ext cx="7835489" cy="4925108"/>
          </a:xfrm>
        </p:spPr>
      </p:pic>
      <p:pic>
        <p:nvPicPr>
          <p:cNvPr id="7" name="Grafik 6">
            <a:extLst>
              <a:ext uri="{FF2B5EF4-FFF2-40B4-BE49-F238E27FC236}">
                <a16:creationId xmlns:a16="http://schemas.microsoft.com/office/drawing/2014/main" id="{517D0F5D-5709-C349-B026-BFAE5C3AE761}"/>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57604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CA6DB-5567-BD45-8C06-DBB3BC20FECB}"/>
              </a:ext>
            </a:extLst>
          </p:cNvPr>
          <p:cNvSpPr>
            <a:spLocks noGrp="1"/>
          </p:cNvSpPr>
          <p:nvPr>
            <p:ph type="title"/>
          </p:nvPr>
        </p:nvSpPr>
        <p:spPr/>
        <p:txBody>
          <a:bodyPr/>
          <a:lstStyle/>
          <a:p>
            <a:r>
              <a:rPr lang="de-DE" b="1" dirty="0">
                <a:latin typeface="+mn-lt"/>
              </a:rPr>
              <a:t>EUROSOC#DIGITAL </a:t>
            </a:r>
          </a:p>
        </p:txBody>
      </p:sp>
      <p:sp>
        <p:nvSpPr>
          <p:cNvPr id="3" name="Inhaltsplatzhalter 2">
            <a:extLst>
              <a:ext uri="{FF2B5EF4-FFF2-40B4-BE49-F238E27FC236}">
                <a16:creationId xmlns:a16="http://schemas.microsoft.com/office/drawing/2014/main" id="{299A861C-B5D8-F447-8201-5FD2B639D1DA}"/>
              </a:ext>
            </a:extLst>
          </p:cNvPr>
          <p:cNvSpPr>
            <a:spLocks noGrp="1"/>
          </p:cNvSpPr>
          <p:nvPr>
            <p:ph idx="1"/>
          </p:nvPr>
        </p:nvSpPr>
        <p:spPr/>
        <p:txBody>
          <a:bodyPr>
            <a:normAutofit/>
          </a:bodyPr>
          <a:lstStyle/>
          <a:p>
            <a:r>
              <a:rPr lang="de-DE" sz="2400" dirty="0"/>
              <a:t>Gemeinnützige Organisation und unabhängige Denkwerkstatt aus Berlin</a:t>
            </a:r>
          </a:p>
          <a:p>
            <a:r>
              <a:rPr lang="de-DE" sz="2400" dirty="0"/>
              <a:t>Themen: EU-Regionalpolitik, nachhaltige Entwicklung, Klimapolitik, neue Technologien, Partizipationsformate </a:t>
            </a:r>
          </a:p>
          <a:p>
            <a:r>
              <a:rPr lang="de-DE" sz="2400" dirty="0"/>
              <a:t>Durchführung von Projekttagen zur europapolitischen Bildung und Entwicklung von Lehrmaterialien</a:t>
            </a:r>
          </a:p>
          <a:p>
            <a:endParaRPr lang="de-DE" sz="2400" dirty="0"/>
          </a:p>
        </p:txBody>
      </p:sp>
      <p:pic>
        <p:nvPicPr>
          <p:cNvPr id="9" name="Grafik 8">
            <a:extLst>
              <a:ext uri="{FF2B5EF4-FFF2-40B4-BE49-F238E27FC236}">
                <a16:creationId xmlns:a16="http://schemas.microsoft.com/office/drawing/2014/main" id="{D0D28FCD-F4A8-4642-B4F6-75E49F4EE7AE}"/>
              </a:ext>
            </a:extLst>
          </p:cNvPr>
          <p:cNvPicPr>
            <a:picLocks noChangeAspect="1"/>
          </p:cNvPicPr>
          <p:nvPr/>
        </p:nvPicPr>
        <p:blipFill>
          <a:blip r:embed="rId3"/>
          <a:stretch>
            <a:fillRect/>
          </a:stretch>
        </p:blipFill>
        <p:spPr>
          <a:xfrm>
            <a:off x="2750386" y="3782454"/>
            <a:ext cx="6007662" cy="2179702"/>
          </a:xfrm>
          <a:prstGeom prst="rect">
            <a:avLst/>
          </a:prstGeom>
        </p:spPr>
      </p:pic>
      <p:pic>
        <p:nvPicPr>
          <p:cNvPr id="5" name="Grafik 4">
            <a:extLst>
              <a:ext uri="{FF2B5EF4-FFF2-40B4-BE49-F238E27FC236}">
                <a16:creationId xmlns:a16="http://schemas.microsoft.com/office/drawing/2014/main" id="{A7EC2496-6DA5-254C-8E03-E7B3F739A80F}"/>
              </a:ext>
            </a:extLst>
          </p:cNvPr>
          <p:cNvPicPr>
            <a:picLocks noChangeAspect="1"/>
          </p:cNvPicPr>
          <p:nvPr/>
        </p:nvPicPr>
        <p:blipFill>
          <a:blip r:embed="rId4"/>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B99E15BA-3EDB-798D-5753-3431C7983247}"/>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801721C5-E80F-E244-B866-CA38CCFBF284}"/>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1441474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00E67-C88B-2B4F-9461-F101445785F5}"/>
              </a:ext>
            </a:extLst>
          </p:cNvPr>
          <p:cNvSpPr>
            <a:spLocks noGrp="1"/>
          </p:cNvSpPr>
          <p:nvPr>
            <p:ph type="title"/>
          </p:nvPr>
        </p:nvSpPr>
        <p:spPr/>
        <p:txBody>
          <a:bodyPr/>
          <a:lstStyle/>
          <a:p>
            <a:r>
              <a:rPr lang="de-DE" b="1" dirty="0">
                <a:latin typeface="+mn-lt"/>
              </a:rPr>
              <a:t>Herausforderungen und Probleme</a:t>
            </a:r>
          </a:p>
        </p:txBody>
      </p:sp>
      <p:sp>
        <p:nvSpPr>
          <p:cNvPr id="3" name="Inhaltsplatzhalter 2">
            <a:extLst>
              <a:ext uri="{FF2B5EF4-FFF2-40B4-BE49-F238E27FC236}">
                <a16:creationId xmlns:a16="http://schemas.microsoft.com/office/drawing/2014/main" id="{36483820-1E35-6844-91F6-48DF68B4316F}"/>
              </a:ext>
            </a:extLst>
          </p:cNvPr>
          <p:cNvSpPr>
            <a:spLocks noGrp="1"/>
          </p:cNvSpPr>
          <p:nvPr>
            <p:ph idx="1"/>
          </p:nvPr>
        </p:nvSpPr>
        <p:spPr/>
        <p:txBody>
          <a:bodyPr/>
          <a:lstStyle/>
          <a:p>
            <a:pPr marL="0" indent="0">
              <a:buNone/>
            </a:pPr>
            <a:endParaRPr lang="de-DE" dirty="0"/>
          </a:p>
          <a:p>
            <a:pPr marL="0" indent="0">
              <a:buNone/>
            </a:pPr>
            <a:r>
              <a:rPr lang="de-DE" sz="2400" u="sng" dirty="0"/>
              <a:t>Problem </a:t>
            </a:r>
            <a:r>
              <a:rPr lang="de-DE" sz="2400" u="sng" dirty="0" err="1"/>
              <a:t>statement</a:t>
            </a:r>
            <a:r>
              <a:rPr lang="de-DE" sz="2400" u="sng" dirty="0"/>
              <a:t>:</a:t>
            </a:r>
          </a:p>
          <a:p>
            <a:r>
              <a:rPr lang="de-DE" sz="2400" dirty="0"/>
              <a:t>Beantwortet die Fragen, um euer Problem besser zu verstehen und für alle gleichermaßen verständlich zu machen!</a:t>
            </a:r>
          </a:p>
          <a:p>
            <a:r>
              <a:rPr lang="de-DE" sz="2400" dirty="0"/>
              <a:t>Achtet dabei auf Präzision und nehmt euch die Zeit, die Fragen möglichst genau zu beantworten und zu differenzieren. </a:t>
            </a:r>
          </a:p>
          <a:p>
            <a:pPr marL="0" indent="0">
              <a:buNone/>
            </a:pPr>
            <a:endParaRPr lang="de-DE" sz="2400" dirty="0"/>
          </a:p>
        </p:txBody>
      </p:sp>
      <p:pic>
        <p:nvPicPr>
          <p:cNvPr id="5" name="Grafik 4">
            <a:extLst>
              <a:ext uri="{FF2B5EF4-FFF2-40B4-BE49-F238E27FC236}">
                <a16:creationId xmlns:a16="http://schemas.microsoft.com/office/drawing/2014/main" id="{BC56BABD-62E4-7D89-7252-4984CA951528}"/>
              </a:ext>
            </a:extLst>
          </p:cNvPr>
          <p:cNvPicPr>
            <a:picLocks noChangeAspect="1"/>
          </p:cNvPicPr>
          <p:nvPr/>
        </p:nvPicPr>
        <p:blipFill>
          <a:blip r:embed="rId3"/>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2725B06F-63D8-C8F7-B18D-98262EDC3A1C}"/>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FAB99574-0806-2CFB-DA60-D8BC5CA4D10F}"/>
              </a:ext>
            </a:extLst>
          </p:cNvPr>
          <p:cNvPicPr>
            <a:picLocks noChangeAspect="1"/>
          </p:cNvPicPr>
          <p:nvPr/>
        </p:nvPicPr>
        <p:blipFill>
          <a:blip r:embed="rId5"/>
          <a:stretch>
            <a:fillRect/>
          </a:stretch>
        </p:blipFill>
        <p:spPr>
          <a:xfrm>
            <a:off x="10531011" y="2083362"/>
            <a:ext cx="1500046" cy="1392258"/>
          </a:xfrm>
          <a:prstGeom prst="rect">
            <a:avLst/>
          </a:prstGeom>
        </p:spPr>
      </p:pic>
      <p:pic>
        <p:nvPicPr>
          <p:cNvPr id="7" name="Grafik 6">
            <a:extLst>
              <a:ext uri="{FF2B5EF4-FFF2-40B4-BE49-F238E27FC236}">
                <a16:creationId xmlns:a16="http://schemas.microsoft.com/office/drawing/2014/main" id="{57850F5E-CFB9-B94F-966B-D9F053AB3BD4}"/>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1217987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52B05-F961-2DC0-F6E8-699B98FC1D59}"/>
              </a:ext>
            </a:extLst>
          </p:cNvPr>
          <p:cNvSpPr>
            <a:spLocks noGrp="1"/>
          </p:cNvSpPr>
          <p:nvPr>
            <p:ph type="title"/>
          </p:nvPr>
        </p:nvSpPr>
        <p:spPr/>
        <p:txBody>
          <a:bodyPr/>
          <a:lstStyle/>
          <a:p>
            <a:r>
              <a:rPr lang="de-DE" b="1" dirty="0">
                <a:latin typeface="+mn-lt"/>
              </a:rPr>
              <a:t>Besprechung der Herausforderungen </a:t>
            </a:r>
            <a:br>
              <a:rPr lang="de-DE" b="1" dirty="0">
                <a:latin typeface="+mn-lt"/>
              </a:rPr>
            </a:br>
            <a:r>
              <a:rPr lang="de-DE" b="1" dirty="0">
                <a:latin typeface="+mn-lt"/>
              </a:rPr>
              <a:t>und Probleme </a:t>
            </a:r>
          </a:p>
        </p:txBody>
      </p:sp>
      <p:pic>
        <p:nvPicPr>
          <p:cNvPr id="4" name="Inhaltsplatzhalter 3" descr="Besprechung">
            <a:extLst>
              <a:ext uri="{FF2B5EF4-FFF2-40B4-BE49-F238E27FC236}">
                <a16:creationId xmlns:a16="http://schemas.microsoft.com/office/drawing/2014/main" id="{00BB7FBB-0C0D-E3A4-62A4-956A3F33A23C}"/>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776240" y="1912064"/>
            <a:ext cx="3968188" cy="3968188"/>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8" name="Grafik 4">
            <a:extLst>
              <a:ext uri="{FF2B5EF4-FFF2-40B4-BE49-F238E27FC236}">
                <a16:creationId xmlns:a16="http://schemas.microsoft.com/office/drawing/2014/main" id="{BC56BABD-62E4-7D89-7252-4984CA951528}"/>
              </a:ext>
            </a:extLst>
          </p:cNvPr>
          <p:cNvPicPr>
            <a:picLocks noChangeAspect="1"/>
          </p:cNvPicPr>
          <p:nvPr/>
        </p:nvPicPr>
        <p:blipFill>
          <a:blip r:embed="rId5"/>
          <a:srcRect/>
          <a:stretch/>
        </p:blipFill>
        <p:spPr>
          <a:xfrm>
            <a:off x="10132935" y="89428"/>
            <a:ext cx="2059065" cy="820933"/>
          </a:xfrm>
          <a:prstGeom prst="rect">
            <a:avLst/>
          </a:prstGeom>
        </p:spPr>
      </p:pic>
      <p:pic>
        <p:nvPicPr>
          <p:cNvPr id="6" name="Grafik 5">
            <a:extLst>
              <a:ext uri="{FF2B5EF4-FFF2-40B4-BE49-F238E27FC236}">
                <a16:creationId xmlns:a16="http://schemas.microsoft.com/office/drawing/2014/main" id="{3526B0CA-7801-2F47-9ADC-91852E1E2864}"/>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3524581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latin typeface="+mn-lt"/>
              </a:rPr>
              <a:t>Design </a:t>
            </a:r>
            <a:r>
              <a:rPr lang="de-DE" b="1" dirty="0" err="1">
                <a:latin typeface="+mn-lt"/>
              </a:rPr>
              <a:t>Thinking</a:t>
            </a:r>
            <a:r>
              <a:rPr lang="de-DE" b="1" dirty="0">
                <a:latin typeface="+mn-lt"/>
              </a:rPr>
              <a:t> Prozess - Ablauf</a:t>
            </a:r>
          </a:p>
        </p:txBody>
      </p:sp>
      <p:sp>
        <p:nvSpPr>
          <p:cNvPr id="5" name="Inhaltsplatzhalter 4"/>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1" name="Grafik 10">
            <a:extLst>
              <a:ext uri="{FF2B5EF4-FFF2-40B4-BE49-F238E27FC236}">
                <a16:creationId xmlns:a16="http://schemas.microsoft.com/office/drawing/2014/main" id="{CCA81989-BB9C-835C-CB8F-41292CE7DCF9}"/>
              </a:ext>
            </a:extLst>
          </p:cNvPr>
          <p:cNvPicPr>
            <a:picLocks noChangeAspect="1"/>
          </p:cNvPicPr>
          <p:nvPr/>
        </p:nvPicPr>
        <p:blipFill rotWithShape="1">
          <a:blip r:embed="rId3"/>
          <a:srcRect t="16234" b="25238"/>
          <a:stretch/>
        </p:blipFill>
        <p:spPr>
          <a:xfrm>
            <a:off x="474766" y="1325984"/>
            <a:ext cx="10363051" cy="4299273"/>
          </a:xfrm>
          <a:prstGeom prst="rect">
            <a:avLst/>
          </a:prstGeom>
        </p:spPr>
      </p:pic>
      <p:pic>
        <p:nvPicPr>
          <p:cNvPr id="12" name="Grafik 11">
            <a:extLst>
              <a:ext uri="{FF2B5EF4-FFF2-40B4-BE49-F238E27FC236}">
                <a16:creationId xmlns:a16="http://schemas.microsoft.com/office/drawing/2014/main" id="{A7B9FF5E-5E69-8708-C2C4-957885AD8848}"/>
              </a:ext>
            </a:extLst>
          </p:cNvPr>
          <p:cNvPicPr>
            <a:picLocks noChangeAspect="1"/>
          </p:cNvPicPr>
          <p:nvPr/>
        </p:nvPicPr>
        <p:blipFill>
          <a:blip r:embed="rId4"/>
          <a:srcRect/>
          <a:stretch/>
        </p:blipFill>
        <p:spPr>
          <a:xfrm>
            <a:off x="10132935" y="89428"/>
            <a:ext cx="2059065" cy="820933"/>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A94FFD07-12D8-944D-94CF-82F3F2F4B4FC}"/>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211232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2FDDE-115F-9842-5005-F7563DEC49C0}"/>
              </a:ext>
            </a:extLst>
          </p:cNvPr>
          <p:cNvSpPr>
            <a:spLocks noGrp="1"/>
          </p:cNvSpPr>
          <p:nvPr>
            <p:ph type="title"/>
          </p:nvPr>
        </p:nvSpPr>
        <p:spPr/>
        <p:txBody>
          <a:bodyPr/>
          <a:lstStyle/>
          <a:p>
            <a:r>
              <a:rPr lang="de-DE" b="1" dirty="0">
                <a:latin typeface="+mn-lt"/>
              </a:rPr>
              <a:t>Jobs </a:t>
            </a:r>
            <a:r>
              <a:rPr lang="de-DE" b="1" dirty="0" err="1">
                <a:latin typeface="+mn-lt"/>
              </a:rPr>
              <a:t>to</a:t>
            </a:r>
            <a:r>
              <a:rPr lang="de-DE" b="1" dirty="0">
                <a:latin typeface="+mn-lt"/>
              </a:rPr>
              <a:t> </a:t>
            </a:r>
            <a:r>
              <a:rPr lang="de-DE" b="1" dirty="0" err="1">
                <a:latin typeface="+mn-lt"/>
              </a:rPr>
              <a:t>be</a:t>
            </a:r>
            <a:r>
              <a:rPr lang="de-DE" b="1" dirty="0">
                <a:latin typeface="+mn-lt"/>
              </a:rPr>
              <a:t> </a:t>
            </a:r>
            <a:r>
              <a:rPr lang="de-DE" b="1" dirty="0" err="1">
                <a:latin typeface="+mn-lt"/>
              </a:rPr>
              <a:t>done</a:t>
            </a:r>
            <a:r>
              <a:rPr lang="de-DE" b="1" dirty="0">
                <a:latin typeface="+mn-lt"/>
              </a:rPr>
              <a:t> </a:t>
            </a:r>
          </a:p>
        </p:txBody>
      </p:sp>
      <p:pic>
        <p:nvPicPr>
          <p:cNvPr id="10" name="Inhaltsplatzhalter 9">
            <a:extLst>
              <a:ext uri="{FF2B5EF4-FFF2-40B4-BE49-F238E27FC236}">
                <a16:creationId xmlns:a16="http://schemas.microsoft.com/office/drawing/2014/main" id="{541F5F74-826E-5342-C2A5-DECE8AB75199}"/>
              </a:ext>
            </a:extLst>
          </p:cNvPr>
          <p:cNvPicPr>
            <a:picLocks noGrp="1" noChangeAspect="1"/>
          </p:cNvPicPr>
          <p:nvPr>
            <p:ph idx="1"/>
          </p:nvPr>
        </p:nvPicPr>
        <p:blipFill>
          <a:blip r:embed="rId3"/>
          <a:stretch>
            <a:fillRect/>
          </a:stretch>
        </p:blipFill>
        <p:spPr>
          <a:xfrm>
            <a:off x="246579" y="2650601"/>
            <a:ext cx="1427888" cy="1556795"/>
          </a:xfrm>
        </p:spPr>
      </p:pic>
      <p:sp>
        <p:nvSpPr>
          <p:cNvPr id="6" name="Textfeld 5">
            <a:extLst>
              <a:ext uri="{FF2B5EF4-FFF2-40B4-BE49-F238E27FC236}">
                <a16:creationId xmlns:a16="http://schemas.microsoft.com/office/drawing/2014/main" id="{18E69DE5-258B-F83F-9262-F6F609FA9C61}"/>
              </a:ext>
            </a:extLst>
          </p:cNvPr>
          <p:cNvSpPr txBox="1"/>
          <p:nvPr/>
        </p:nvSpPr>
        <p:spPr>
          <a:xfrm>
            <a:off x="1875099" y="3136612"/>
            <a:ext cx="8795036" cy="584775"/>
          </a:xfrm>
          <a:prstGeom prst="rect">
            <a:avLst/>
          </a:prstGeom>
          <a:noFill/>
        </p:spPr>
        <p:txBody>
          <a:bodyPr wrap="none" rtlCol="0">
            <a:spAutoFit/>
          </a:bodyPr>
          <a:lstStyle/>
          <a:p>
            <a:r>
              <a:rPr lang="de-DE" sz="3200" dirty="0"/>
              <a:t>Was muss getan werden, um das Problem zu lösen?</a:t>
            </a:r>
          </a:p>
        </p:txBody>
      </p:sp>
      <p:pic>
        <p:nvPicPr>
          <p:cNvPr id="9"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11" name="Grafik 4">
            <a:extLst>
              <a:ext uri="{FF2B5EF4-FFF2-40B4-BE49-F238E27FC236}">
                <a16:creationId xmlns:a16="http://schemas.microsoft.com/office/drawing/2014/main" id="{BC56BABD-62E4-7D89-7252-4984CA951528}"/>
              </a:ext>
            </a:extLst>
          </p:cNvPr>
          <p:cNvPicPr>
            <a:picLocks noChangeAspect="1"/>
          </p:cNvPicPr>
          <p:nvPr/>
        </p:nvPicPr>
        <p:blipFill>
          <a:blip r:embed="rId5"/>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7FBB4526-AAB0-E04D-8A10-C0710FAF6207}"/>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3242068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A1687-4C3E-16FE-B559-094D59120992}"/>
              </a:ext>
            </a:extLst>
          </p:cNvPr>
          <p:cNvSpPr>
            <a:spLocks noGrp="1"/>
          </p:cNvSpPr>
          <p:nvPr>
            <p:ph type="title"/>
          </p:nvPr>
        </p:nvSpPr>
        <p:spPr/>
        <p:txBody>
          <a:bodyPr/>
          <a:lstStyle/>
          <a:p>
            <a:endParaRPr lang="de-DE" b="1" dirty="0"/>
          </a:p>
        </p:txBody>
      </p:sp>
      <p:pic>
        <p:nvPicPr>
          <p:cNvPr id="7" name="Inhaltsplatzhalter 6">
            <a:extLst>
              <a:ext uri="{FF2B5EF4-FFF2-40B4-BE49-F238E27FC236}">
                <a16:creationId xmlns:a16="http://schemas.microsoft.com/office/drawing/2014/main" id="{693C14F2-520D-D241-BCF7-322604BB0BA5}"/>
              </a:ext>
            </a:extLst>
          </p:cNvPr>
          <p:cNvPicPr>
            <a:picLocks noGrp="1" noChangeAspect="1"/>
          </p:cNvPicPr>
          <p:nvPr>
            <p:ph idx="1"/>
          </p:nvPr>
        </p:nvPicPr>
        <p:blipFill>
          <a:blip r:embed="rId3"/>
          <a:stretch>
            <a:fillRect/>
          </a:stretch>
        </p:blipFill>
        <p:spPr>
          <a:xfrm>
            <a:off x="395111" y="169565"/>
            <a:ext cx="11306352" cy="6359823"/>
          </a:xfrm>
        </p:spPr>
      </p:pic>
    </p:spTree>
    <p:extLst>
      <p:ext uri="{BB962C8B-B14F-4D97-AF65-F5344CB8AC3E}">
        <p14:creationId xmlns:p14="http://schemas.microsoft.com/office/powerpoint/2010/main" val="700741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00E67-C88B-2B4F-9461-F101445785F5}"/>
              </a:ext>
            </a:extLst>
          </p:cNvPr>
          <p:cNvSpPr>
            <a:spLocks noGrp="1"/>
          </p:cNvSpPr>
          <p:nvPr>
            <p:ph type="title"/>
          </p:nvPr>
        </p:nvSpPr>
        <p:spPr/>
        <p:txBody>
          <a:bodyPr/>
          <a:lstStyle/>
          <a:p>
            <a:r>
              <a:rPr lang="de-DE" b="1" dirty="0">
                <a:latin typeface="+mn-lt"/>
              </a:rPr>
              <a:t>Jobs </a:t>
            </a:r>
            <a:r>
              <a:rPr lang="de-DE" b="1" dirty="0" err="1">
                <a:latin typeface="+mn-lt"/>
              </a:rPr>
              <a:t>to</a:t>
            </a:r>
            <a:r>
              <a:rPr lang="de-DE" b="1" dirty="0">
                <a:latin typeface="+mn-lt"/>
              </a:rPr>
              <a:t> </a:t>
            </a:r>
            <a:r>
              <a:rPr lang="de-DE" b="1" dirty="0" err="1">
                <a:latin typeface="+mn-lt"/>
              </a:rPr>
              <a:t>be</a:t>
            </a:r>
            <a:r>
              <a:rPr lang="de-DE" b="1" dirty="0">
                <a:latin typeface="+mn-lt"/>
              </a:rPr>
              <a:t> </a:t>
            </a:r>
            <a:r>
              <a:rPr lang="de-DE" b="1" dirty="0" err="1">
                <a:latin typeface="+mn-lt"/>
              </a:rPr>
              <a:t>done</a:t>
            </a:r>
            <a:endParaRPr lang="de-DE" b="1" dirty="0">
              <a:latin typeface="+mn-lt"/>
            </a:endParaRPr>
          </a:p>
        </p:txBody>
      </p:sp>
      <p:sp>
        <p:nvSpPr>
          <p:cNvPr id="3" name="Inhaltsplatzhalter 2">
            <a:extLst>
              <a:ext uri="{FF2B5EF4-FFF2-40B4-BE49-F238E27FC236}">
                <a16:creationId xmlns:a16="http://schemas.microsoft.com/office/drawing/2014/main" id="{36483820-1E35-6844-91F6-48DF68B4316F}"/>
              </a:ext>
            </a:extLst>
          </p:cNvPr>
          <p:cNvSpPr>
            <a:spLocks noGrp="1"/>
          </p:cNvSpPr>
          <p:nvPr>
            <p:ph idx="1"/>
          </p:nvPr>
        </p:nvSpPr>
        <p:spPr/>
        <p:txBody>
          <a:bodyPr/>
          <a:lstStyle/>
          <a:p>
            <a:pPr marL="0" indent="0">
              <a:buNone/>
            </a:pPr>
            <a:r>
              <a:rPr lang="de-DE" sz="2400" u="sng" dirty="0"/>
              <a:t>Jobs </a:t>
            </a:r>
            <a:r>
              <a:rPr lang="de-DE" sz="2400" u="sng" dirty="0" err="1"/>
              <a:t>to</a:t>
            </a:r>
            <a:r>
              <a:rPr lang="de-DE" sz="2400" u="sng" dirty="0"/>
              <a:t> </a:t>
            </a:r>
            <a:r>
              <a:rPr lang="de-DE" sz="2400" u="sng" dirty="0" err="1"/>
              <a:t>be</a:t>
            </a:r>
            <a:r>
              <a:rPr lang="de-DE" sz="2400" u="sng" dirty="0"/>
              <a:t> </a:t>
            </a:r>
            <a:r>
              <a:rPr lang="de-DE" sz="2400" u="sng" dirty="0" err="1"/>
              <a:t>done</a:t>
            </a:r>
            <a:r>
              <a:rPr lang="de-DE" sz="2400" u="sng" dirty="0"/>
              <a:t>:</a:t>
            </a:r>
          </a:p>
          <a:p>
            <a:r>
              <a:rPr lang="de-DE" sz="2400" dirty="0"/>
              <a:t>Erstellt individuell! (Einzelarbeit) so viele „Jobs </a:t>
            </a:r>
            <a:r>
              <a:rPr lang="de-DE" sz="2400" dirty="0" err="1"/>
              <a:t>to</a:t>
            </a:r>
            <a:r>
              <a:rPr lang="de-DE" sz="2400" dirty="0"/>
              <a:t> </a:t>
            </a:r>
            <a:r>
              <a:rPr lang="de-DE" sz="2400" dirty="0" err="1"/>
              <a:t>be</a:t>
            </a:r>
            <a:r>
              <a:rPr lang="de-DE" sz="2400" dirty="0"/>
              <a:t> </a:t>
            </a:r>
            <a:r>
              <a:rPr lang="de-DE" sz="2400" dirty="0" err="1"/>
              <a:t>done</a:t>
            </a:r>
            <a:r>
              <a:rPr lang="de-DE" sz="2400" dirty="0"/>
              <a:t>“ wie möglich! </a:t>
            </a:r>
          </a:p>
          <a:p>
            <a:r>
              <a:rPr lang="de-DE" sz="2400" dirty="0"/>
              <a:t>Die Situationsbeschreibung soll kleinere Situationen innerhalb eures Problems beschreiben, um dann verstehen zu können was man daran ändern (Motivation), und was man damit erreichen will (Ziel). </a:t>
            </a:r>
          </a:p>
          <a:p>
            <a:r>
              <a:rPr lang="de-DE" sz="2400" dirty="0"/>
              <a:t>Achtet dabei auf Präzision und nehmt euch die Zeit die Aussagen möglichst genau zu beantworten und zu differenzieren. </a:t>
            </a:r>
          </a:p>
          <a:p>
            <a:r>
              <a:rPr lang="de-DE" sz="2400" dirty="0"/>
              <a:t>Besprecht eure Ergebnisse in der Gruppe!</a:t>
            </a:r>
          </a:p>
        </p:txBody>
      </p:sp>
      <p:pic>
        <p:nvPicPr>
          <p:cNvPr id="5" name="Grafik 4">
            <a:extLst>
              <a:ext uri="{FF2B5EF4-FFF2-40B4-BE49-F238E27FC236}">
                <a16:creationId xmlns:a16="http://schemas.microsoft.com/office/drawing/2014/main" id="{BC56BABD-62E4-7D89-7252-4984CA951528}"/>
              </a:ext>
            </a:extLst>
          </p:cNvPr>
          <p:cNvPicPr>
            <a:picLocks noChangeAspect="1"/>
          </p:cNvPicPr>
          <p:nvPr/>
        </p:nvPicPr>
        <p:blipFill>
          <a:blip r:embed="rId3"/>
          <a:srcRect/>
          <a:stretch/>
        </p:blipFill>
        <p:spPr>
          <a:xfrm>
            <a:off x="10132935" y="89428"/>
            <a:ext cx="2059065" cy="820933"/>
          </a:xfrm>
          <a:prstGeom prst="rect">
            <a:avLst/>
          </a:prstGeom>
        </p:spPr>
      </p:pic>
      <p:pic>
        <p:nvPicPr>
          <p:cNvPr id="7" name="Inhaltsplatzhalter 9">
            <a:extLst>
              <a:ext uri="{FF2B5EF4-FFF2-40B4-BE49-F238E27FC236}">
                <a16:creationId xmlns:a16="http://schemas.microsoft.com/office/drawing/2014/main" id="{1B609887-867E-4D07-9939-63E5589F3985}"/>
              </a:ext>
            </a:extLst>
          </p:cNvPr>
          <p:cNvPicPr>
            <a:picLocks noChangeAspect="1"/>
          </p:cNvPicPr>
          <p:nvPr/>
        </p:nvPicPr>
        <p:blipFill>
          <a:blip r:embed="rId4"/>
          <a:stretch>
            <a:fillRect/>
          </a:stretch>
        </p:blipFill>
        <p:spPr>
          <a:xfrm>
            <a:off x="10448523" y="1238259"/>
            <a:ext cx="1427888" cy="1556795"/>
          </a:xfrm>
          <a:prstGeom prst="rect">
            <a:avLst/>
          </a:prstGeom>
        </p:spPr>
      </p:pic>
      <p:pic>
        <p:nvPicPr>
          <p:cNvPr id="9" name="Grafik 11">
            <a:extLst>
              <a:ext uri="{FF2B5EF4-FFF2-40B4-BE49-F238E27FC236}">
                <a16:creationId xmlns:a16="http://schemas.microsoft.com/office/drawing/2014/main" id="{869D0DA6-679F-1F64-8496-62F4CF02EFB9}"/>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F6F01336-191B-3C45-887C-3F748813A0A8}"/>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2344625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latin typeface="+mn-lt"/>
              </a:rPr>
              <a:t>Design </a:t>
            </a:r>
            <a:r>
              <a:rPr lang="de-DE" b="1" dirty="0" err="1">
                <a:latin typeface="+mn-lt"/>
              </a:rPr>
              <a:t>Thinking</a:t>
            </a:r>
            <a:r>
              <a:rPr lang="de-DE" b="1" dirty="0">
                <a:latin typeface="+mn-lt"/>
              </a:rPr>
              <a:t> Prozess - Ablauf</a:t>
            </a:r>
          </a:p>
        </p:txBody>
      </p:sp>
      <p:sp>
        <p:nvSpPr>
          <p:cNvPr id="5" name="Inhaltsplatzhalter 4"/>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1" name="Grafik 10">
            <a:extLst>
              <a:ext uri="{FF2B5EF4-FFF2-40B4-BE49-F238E27FC236}">
                <a16:creationId xmlns:a16="http://schemas.microsoft.com/office/drawing/2014/main" id="{CCA81989-BB9C-835C-CB8F-41292CE7DCF9}"/>
              </a:ext>
            </a:extLst>
          </p:cNvPr>
          <p:cNvPicPr>
            <a:picLocks noChangeAspect="1"/>
          </p:cNvPicPr>
          <p:nvPr/>
        </p:nvPicPr>
        <p:blipFill rotWithShape="1">
          <a:blip r:embed="rId3"/>
          <a:srcRect t="16234" b="25238"/>
          <a:stretch/>
        </p:blipFill>
        <p:spPr>
          <a:xfrm>
            <a:off x="799416" y="1325984"/>
            <a:ext cx="10363051" cy="4299273"/>
          </a:xfrm>
          <a:prstGeom prst="rect">
            <a:avLst/>
          </a:prstGeom>
        </p:spPr>
      </p:pic>
      <p:pic>
        <p:nvPicPr>
          <p:cNvPr id="12" name="Grafik 11">
            <a:extLst>
              <a:ext uri="{FF2B5EF4-FFF2-40B4-BE49-F238E27FC236}">
                <a16:creationId xmlns:a16="http://schemas.microsoft.com/office/drawing/2014/main" id="{A7B9FF5E-5E69-8708-C2C4-957885AD8848}"/>
              </a:ext>
            </a:extLst>
          </p:cNvPr>
          <p:cNvPicPr>
            <a:picLocks noChangeAspect="1"/>
          </p:cNvPicPr>
          <p:nvPr/>
        </p:nvPicPr>
        <p:blipFill>
          <a:blip r:embed="rId4"/>
          <a:srcRect/>
          <a:stretch/>
        </p:blipFill>
        <p:spPr>
          <a:xfrm>
            <a:off x="10132935" y="89428"/>
            <a:ext cx="2059065" cy="820933"/>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278AA0E5-6268-3642-9C4C-FD3A691957A7}"/>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860651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0F91F0-DAF5-DE87-D1A2-839613299F4D}"/>
              </a:ext>
            </a:extLst>
          </p:cNvPr>
          <p:cNvSpPr>
            <a:spLocks noGrp="1"/>
          </p:cNvSpPr>
          <p:nvPr>
            <p:ph type="title"/>
          </p:nvPr>
        </p:nvSpPr>
        <p:spPr/>
        <p:txBody>
          <a:bodyPr/>
          <a:lstStyle/>
          <a:p>
            <a:r>
              <a:rPr lang="de-DE" b="1" dirty="0">
                <a:latin typeface="+mn-lt"/>
              </a:rPr>
              <a:t>Ideen sammeln</a:t>
            </a:r>
            <a:endParaRPr lang="de-DE" b="1" dirty="0">
              <a:highlight>
                <a:srgbClr val="FFFF00"/>
              </a:highlight>
              <a:latin typeface="+mn-lt"/>
            </a:endParaRPr>
          </a:p>
        </p:txBody>
      </p:sp>
      <p:sp>
        <p:nvSpPr>
          <p:cNvPr id="3" name="Inhaltsplatzhalter 2">
            <a:extLst>
              <a:ext uri="{FF2B5EF4-FFF2-40B4-BE49-F238E27FC236}">
                <a16:creationId xmlns:a16="http://schemas.microsoft.com/office/drawing/2014/main" id="{51BE2F61-2149-3F74-087D-96E2E386C146}"/>
              </a:ext>
            </a:extLst>
          </p:cNvPr>
          <p:cNvSpPr>
            <a:spLocks noGrp="1"/>
          </p:cNvSpPr>
          <p:nvPr>
            <p:ph idx="1"/>
          </p:nvPr>
        </p:nvSpPr>
        <p:spPr/>
        <p:txBody>
          <a:bodyPr/>
          <a:lstStyle/>
          <a:p>
            <a:pPr marL="0" indent="0">
              <a:buNone/>
            </a:pPr>
            <a:endParaRPr lang="de-DE" dirty="0"/>
          </a:p>
          <a:p>
            <a:pPr marL="0" indent="0">
              <a:buNone/>
            </a:pPr>
            <a:r>
              <a:rPr lang="de-DE" u="sng" dirty="0"/>
              <a:t>Brainstorming: </a:t>
            </a:r>
          </a:p>
          <a:p>
            <a:pPr marL="0" indent="0">
              <a:buNone/>
            </a:pPr>
            <a:r>
              <a:rPr lang="de-DE" dirty="0"/>
              <a:t>Überlegt euch individuell (!) Möglichkeiten, wie euer ausgewähltes Problem gelöst werden kann. Schreibt jeweils eine Idee auf einen Klebezettel. </a:t>
            </a:r>
          </a:p>
          <a:p>
            <a:pPr marL="0" indent="0">
              <a:buNone/>
            </a:pPr>
            <a:endParaRPr lang="de-DE" dirty="0"/>
          </a:p>
          <a:p>
            <a:pPr marL="0" indent="0">
              <a:buNone/>
            </a:pPr>
            <a:r>
              <a:rPr lang="de-DE" dirty="0"/>
              <a:t>Jede*</a:t>
            </a:r>
            <a:r>
              <a:rPr lang="de-DE" dirty="0" err="1"/>
              <a:t>r</a:t>
            </a:r>
            <a:r>
              <a:rPr lang="de-DE" dirty="0"/>
              <a:t> überlegt sich so viele Ideen wie möglich! </a:t>
            </a:r>
          </a:p>
        </p:txBody>
      </p:sp>
      <p:pic>
        <p:nvPicPr>
          <p:cNvPr id="5" name="Grafik 4">
            <a:extLst>
              <a:ext uri="{FF2B5EF4-FFF2-40B4-BE49-F238E27FC236}">
                <a16:creationId xmlns:a16="http://schemas.microsoft.com/office/drawing/2014/main" id="{10D2D68D-CD38-2077-1552-98EAB2144C36}"/>
              </a:ext>
            </a:extLst>
          </p:cNvPr>
          <p:cNvPicPr>
            <a:picLocks noChangeAspect="1"/>
          </p:cNvPicPr>
          <p:nvPr/>
        </p:nvPicPr>
        <p:blipFill>
          <a:blip r:embed="rId3"/>
          <a:stretch>
            <a:fillRect/>
          </a:stretch>
        </p:blipFill>
        <p:spPr>
          <a:xfrm>
            <a:off x="10593941" y="3035439"/>
            <a:ext cx="1299341" cy="1438556"/>
          </a:xfrm>
          <a:prstGeom prst="rect">
            <a:avLst/>
          </a:prstGeom>
        </p:spPr>
      </p:pic>
      <p:pic>
        <p:nvPicPr>
          <p:cNvPr id="7" name="Grafik 6">
            <a:extLst>
              <a:ext uri="{FF2B5EF4-FFF2-40B4-BE49-F238E27FC236}">
                <a16:creationId xmlns:a16="http://schemas.microsoft.com/office/drawing/2014/main" id="{7F338C08-29B7-B93B-0656-69A308B3944B}"/>
              </a:ext>
            </a:extLst>
          </p:cNvPr>
          <p:cNvPicPr>
            <a:picLocks noChangeAspect="1"/>
          </p:cNvPicPr>
          <p:nvPr/>
        </p:nvPicPr>
        <p:blipFill>
          <a:blip r:embed="rId4"/>
          <a:stretch>
            <a:fillRect/>
          </a:stretch>
        </p:blipFill>
        <p:spPr>
          <a:xfrm>
            <a:off x="8422081" y="6045854"/>
            <a:ext cx="3769919" cy="788020"/>
          </a:xfrm>
          <a:prstGeom prst="rect">
            <a:avLst/>
          </a:prstGeom>
        </p:spPr>
      </p:pic>
      <p:pic>
        <p:nvPicPr>
          <p:cNvPr id="8" name="Grafik 4">
            <a:extLst>
              <a:ext uri="{FF2B5EF4-FFF2-40B4-BE49-F238E27FC236}">
                <a16:creationId xmlns:a16="http://schemas.microsoft.com/office/drawing/2014/main" id="{BC56BABD-62E4-7D89-7252-4984CA951528}"/>
              </a:ext>
            </a:extLst>
          </p:cNvPr>
          <p:cNvPicPr>
            <a:picLocks noChangeAspect="1"/>
          </p:cNvPicPr>
          <p:nvPr/>
        </p:nvPicPr>
        <p:blipFill>
          <a:blip r:embed="rId5"/>
          <a:srcRect/>
          <a:stretch/>
        </p:blipFill>
        <p:spPr>
          <a:xfrm>
            <a:off x="10132935" y="89428"/>
            <a:ext cx="2059065" cy="820933"/>
          </a:xfrm>
          <a:prstGeom prst="rect">
            <a:avLst/>
          </a:prstGeom>
        </p:spPr>
      </p:pic>
      <p:pic>
        <p:nvPicPr>
          <p:cNvPr id="9" name="Grafik 8">
            <a:extLst>
              <a:ext uri="{FF2B5EF4-FFF2-40B4-BE49-F238E27FC236}">
                <a16:creationId xmlns:a16="http://schemas.microsoft.com/office/drawing/2014/main" id="{46644CFC-D1F5-2442-AF21-42E6D1832730}"/>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2661287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13AD4-02F2-A4F1-CA00-D5B558739C90}"/>
              </a:ext>
            </a:extLst>
          </p:cNvPr>
          <p:cNvSpPr>
            <a:spLocks noGrp="1"/>
          </p:cNvSpPr>
          <p:nvPr>
            <p:ph type="title"/>
          </p:nvPr>
        </p:nvSpPr>
        <p:spPr/>
        <p:txBody>
          <a:bodyPr/>
          <a:lstStyle/>
          <a:p>
            <a:r>
              <a:rPr lang="de-DE" b="1" dirty="0">
                <a:latin typeface="+mn-lt"/>
              </a:rPr>
              <a:t>Ideen sammeln</a:t>
            </a:r>
            <a:endParaRPr lang="de-DE" dirty="0">
              <a:highlight>
                <a:srgbClr val="FFFF00"/>
              </a:highlight>
              <a:latin typeface="+mn-lt"/>
            </a:endParaRPr>
          </a:p>
        </p:txBody>
      </p:sp>
      <p:sp>
        <p:nvSpPr>
          <p:cNvPr id="3" name="Inhaltsplatzhalter 2">
            <a:extLst>
              <a:ext uri="{FF2B5EF4-FFF2-40B4-BE49-F238E27FC236}">
                <a16:creationId xmlns:a16="http://schemas.microsoft.com/office/drawing/2014/main" id="{5DDACE28-DB32-13EE-6CFE-EDD1BD27DAF6}"/>
              </a:ext>
            </a:extLst>
          </p:cNvPr>
          <p:cNvSpPr>
            <a:spLocks noGrp="1"/>
          </p:cNvSpPr>
          <p:nvPr>
            <p:ph idx="1"/>
          </p:nvPr>
        </p:nvSpPr>
        <p:spPr/>
        <p:txBody>
          <a:bodyPr/>
          <a:lstStyle/>
          <a:p>
            <a:endParaRPr lang="de-DE" dirty="0"/>
          </a:p>
          <a:p>
            <a:pPr marL="0" indent="0">
              <a:buNone/>
            </a:pPr>
            <a:r>
              <a:rPr lang="de-DE" u="sng" dirty="0"/>
              <a:t>Gemeinsam Brainstormen:</a:t>
            </a:r>
          </a:p>
          <a:p>
            <a:pPr marL="0" indent="0">
              <a:buNone/>
            </a:pPr>
            <a:r>
              <a:rPr lang="de-DE" dirty="0"/>
              <a:t>Ordnet die Ideen in eurer Gruppe. Sortiert Doppelungen aus. </a:t>
            </a:r>
          </a:p>
          <a:p>
            <a:pPr marL="0" indent="0">
              <a:buNone/>
            </a:pPr>
            <a:r>
              <a:rPr lang="de-DE" dirty="0"/>
              <a:t>Positioniert die verschiedenen Ideen zur Problemlösung auf dem großen Papier, um einen guten Überblick zu erhalten. </a:t>
            </a:r>
          </a:p>
          <a:p>
            <a:pPr marL="0" indent="0">
              <a:buNone/>
            </a:pPr>
            <a:r>
              <a:rPr lang="de-DE" dirty="0"/>
              <a:t>Denkt weiter, kombiniert Ideen und bessert aus!</a:t>
            </a:r>
          </a:p>
        </p:txBody>
      </p:sp>
      <p:pic>
        <p:nvPicPr>
          <p:cNvPr id="8" name="Grafik 7">
            <a:extLst>
              <a:ext uri="{FF2B5EF4-FFF2-40B4-BE49-F238E27FC236}">
                <a16:creationId xmlns:a16="http://schemas.microsoft.com/office/drawing/2014/main" id="{D94B347C-950A-4127-B196-0344779811F8}"/>
              </a:ext>
            </a:extLst>
          </p:cNvPr>
          <p:cNvPicPr>
            <a:picLocks noChangeAspect="1"/>
          </p:cNvPicPr>
          <p:nvPr/>
        </p:nvPicPr>
        <p:blipFill>
          <a:blip r:embed="rId3"/>
          <a:stretch>
            <a:fillRect/>
          </a:stretch>
        </p:blipFill>
        <p:spPr>
          <a:xfrm>
            <a:off x="10704129" y="2912149"/>
            <a:ext cx="1299341" cy="1438556"/>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9" name="Grafik 4">
            <a:extLst>
              <a:ext uri="{FF2B5EF4-FFF2-40B4-BE49-F238E27FC236}">
                <a16:creationId xmlns:a16="http://schemas.microsoft.com/office/drawing/2014/main" id="{BC56BABD-62E4-7D89-7252-4984CA951528}"/>
              </a:ext>
            </a:extLst>
          </p:cNvPr>
          <p:cNvPicPr>
            <a:picLocks noChangeAspect="1"/>
          </p:cNvPicPr>
          <p:nvPr/>
        </p:nvPicPr>
        <p:blipFill>
          <a:blip r:embed="rId5"/>
          <a:srcRect/>
          <a:stretch/>
        </p:blipFill>
        <p:spPr>
          <a:xfrm>
            <a:off x="10132935" y="89428"/>
            <a:ext cx="2059065" cy="820933"/>
          </a:xfrm>
          <a:prstGeom prst="rect">
            <a:avLst/>
          </a:prstGeom>
        </p:spPr>
      </p:pic>
      <p:pic>
        <p:nvPicPr>
          <p:cNvPr id="10" name="Grafik 9">
            <a:extLst>
              <a:ext uri="{FF2B5EF4-FFF2-40B4-BE49-F238E27FC236}">
                <a16:creationId xmlns:a16="http://schemas.microsoft.com/office/drawing/2014/main" id="{C9A3AAFD-7D88-BF4B-829E-730E26E04CB3}"/>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3283467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72470-31FE-8BA8-C2FD-8C5D8C0E3E67}"/>
              </a:ext>
            </a:extLst>
          </p:cNvPr>
          <p:cNvSpPr>
            <a:spLocks noGrp="1"/>
          </p:cNvSpPr>
          <p:nvPr>
            <p:ph type="title"/>
          </p:nvPr>
        </p:nvSpPr>
        <p:spPr/>
        <p:txBody>
          <a:bodyPr/>
          <a:lstStyle/>
          <a:p>
            <a:r>
              <a:rPr lang="de-DE" b="1" dirty="0">
                <a:latin typeface="+mn-lt"/>
              </a:rPr>
              <a:t>Ideen sammeln - Entscheidung</a:t>
            </a:r>
            <a:endParaRPr lang="de-DE" dirty="0">
              <a:highlight>
                <a:srgbClr val="FFFF00"/>
              </a:highlight>
              <a:latin typeface="+mn-lt"/>
            </a:endParaRPr>
          </a:p>
        </p:txBody>
      </p:sp>
      <p:sp>
        <p:nvSpPr>
          <p:cNvPr id="3" name="Inhaltsplatzhalter 2">
            <a:extLst>
              <a:ext uri="{FF2B5EF4-FFF2-40B4-BE49-F238E27FC236}">
                <a16:creationId xmlns:a16="http://schemas.microsoft.com/office/drawing/2014/main" id="{4920CE9F-15D4-A01B-2A93-75B5B070E787}"/>
              </a:ext>
            </a:extLst>
          </p:cNvPr>
          <p:cNvSpPr>
            <a:spLocks noGrp="1"/>
          </p:cNvSpPr>
          <p:nvPr>
            <p:ph idx="1"/>
          </p:nvPr>
        </p:nvSpPr>
        <p:spPr>
          <a:xfrm>
            <a:off x="838200" y="1331472"/>
            <a:ext cx="10515600" cy="4351338"/>
          </a:xfrm>
        </p:spPr>
        <p:txBody>
          <a:bodyPr/>
          <a:lstStyle/>
          <a:p>
            <a:endParaRPr lang="de-DE" dirty="0"/>
          </a:p>
          <a:p>
            <a:endParaRPr lang="de-DE" dirty="0"/>
          </a:p>
          <a:p>
            <a:pPr marL="0" indent="0">
              <a:buNone/>
            </a:pPr>
            <a:r>
              <a:rPr lang="de-DE" u="sng" dirty="0" err="1"/>
              <a:t>Dot</a:t>
            </a:r>
            <a:r>
              <a:rPr lang="de-DE" u="sng" dirty="0"/>
              <a:t> Voting:</a:t>
            </a:r>
          </a:p>
          <a:p>
            <a:pPr marL="0" indent="0">
              <a:buNone/>
            </a:pPr>
            <a:r>
              <a:rPr lang="de-DE" dirty="0"/>
              <a:t>Welche ist eure Lieblingsidee? </a:t>
            </a:r>
          </a:p>
          <a:p>
            <a:pPr marL="0" indent="0">
              <a:buNone/>
            </a:pPr>
            <a:r>
              <a:rPr lang="de-DE" dirty="0"/>
              <a:t>Jede*</a:t>
            </a:r>
            <a:r>
              <a:rPr lang="de-DE" dirty="0" err="1"/>
              <a:t>r</a:t>
            </a:r>
            <a:r>
              <a:rPr lang="de-DE" dirty="0"/>
              <a:t> nimmt sich einen Klebepunkt und markiert </a:t>
            </a:r>
            <a:r>
              <a:rPr lang="de-DE" b="1" dirty="0"/>
              <a:t>eine </a:t>
            </a:r>
            <a:r>
              <a:rPr lang="de-DE" dirty="0"/>
              <a:t>Idee, </a:t>
            </a:r>
          </a:p>
          <a:p>
            <a:pPr marL="0" indent="0">
              <a:buNone/>
            </a:pPr>
            <a:r>
              <a:rPr lang="de-DE" dirty="0"/>
              <a:t>die sie*er besonders überzeugend findet. </a:t>
            </a:r>
          </a:p>
          <a:p>
            <a:pPr marL="0" indent="0">
              <a:buNone/>
            </a:pPr>
            <a:r>
              <a:rPr lang="de-DE" dirty="0"/>
              <a:t>Die Idee, die mit den meisten Klebepunkten markiert wurde, gewinnt.</a:t>
            </a:r>
          </a:p>
        </p:txBody>
      </p:sp>
      <p:pic>
        <p:nvPicPr>
          <p:cNvPr id="7" name="Grafik 6">
            <a:extLst>
              <a:ext uri="{FF2B5EF4-FFF2-40B4-BE49-F238E27FC236}">
                <a16:creationId xmlns:a16="http://schemas.microsoft.com/office/drawing/2014/main" id="{C389753A-5918-4A43-8F61-FA72F8B13FBD}"/>
              </a:ext>
            </a:extLst>
          </p:cNvPr>
          <p:cNvPicPr>
            <a:picLocks noChangeAspect="1"/>
          </p:cNvPicPr>
          <p:nvPr/>
        </p:nvPicPr>
        <p:blipFill>
          <a:blip r:embed="rId3"/>
          <a:stretch>
            <a:fillRect/>
          </a:stretch>
        </p:blipFill>
        <p:spPr>
          <a:xfrm>
            <a:off x="10054459" y="2862338"/>
            <a:ext cx="1299341" cy="1438556"/>
          </a:xfrm>
          <a:prstGeom prst="rect">
            <a:avLst/>
          </a:prstGeom>
        </p:spPr>
      </p:pic>
      <p:pic>
        <p:nvPicPr>
          <p:cNvPr id="8"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9" name="Grafik 4">
            <a:extLst>
              <a:ext uri="{FF2B5EF4-FFF2-40B4-BE49-F238E27FC236}">
                <a16:creationId xmlns:a16="http://schemas.microsoft.com/office/drawing/2014/main" id="{BC56BABD-62E4-7D89-7252-4984CA951528}"/>
              </a:ext>
            </a:extLst>
          </p:cNvPr>
          <p:cNvPicPr>
            <a:picLocks noChangeAspect="1"/>
          </p:cNvPicPr>
          <p:nvPr/>
        </p:nvPicPr>
        <p:blipFill>
          <a:blip r:embed="rId5"/>
          <a:srcRect/>
          <a:stretch/>
        </p:blipFill>
        <p:spPr>
          <a:xfrm>
            <a:off x="10132935" y="89428"/>
            <a:ext cx="2059065" cy="820933"/>
          </a:xfrm>
          <a:prstGeom prst="rect">
            <a:avLst/>
          </a:prstGeom>
        </p:spPr>
      </p:pic>
      <p:pic>
        <p:nvPicPr>
          <p:cNvPr id="10" name="Grafik 9">
            <a:extLst>
              <a:ext uri="{FF2B5EF4-FFF2-40B4-BE49-F238E27FC236}">
                <a16:creationId xmlns:a16="http://schemas.microsoft.com/office/drawing/2014/main" id="{459064AE-EEF9-A242-B56F-9C78DE0CD3FA}"/>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2153114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tx1"/>
                </a:solidFill>
                <a:latin typeface="+mn-lt"/>
              </a:rPr>
              <a:t>Ziele des Projekttags</a:t>
            </a:r>
          </a:p>
        </p:txBody>
      </p:sp>
      <p:sp>
        <p:nvSpPr>
          <p:cNvPr id="3" name="Inhaltsplatzhalter 2"/>
          <p:cNvSpPr>
            <a:spLocks noGrp="1"/>
          </p:cNvSpPr>
          <p:nvPr>
            <p:ph idx="1"/>
          </p:nvPr>
        </p:nvSpPr>
        <p:spPr>
          <a:xfrm>
            <a:off x="838200" y="1356544"/>
            <a:ext cx="9601200" cy="4121727"/>
          </a:xfrm>
        </p:spPr>
        <p:txBody>
          <a:bodyPr>
            <a:normAutofit lnSpcReduction="10000"/>
          </a:bodyPr>
          <a:lstStyle/>
          <a:p>
            <a:pPr marL="514350" indent="-514350">
              <a:lnSpc>
                <a:spcPct val="150000"/>
              </a:lnSpc>
              <a:buAutoNum type="arabicParenR"/>
            </a:pPr>
            <a:r>
              <a:rPr lang="de-DE" sz="2800" dirty="0"/>
              <a:t>Die EU-Regionalpolitik als ein Politikfeld der EU kennenlernen</a:t>
            </a:r>
          </a:p>
          <a:p>
            <a:pPr marL="514350" indent="-514350">
              <a:lnSpc>
                <a:spcPct val="150000"/>
              </a:lnSpc>
              <a:buAutoNum type="arabicParenR"/>
            </a:pPr>
            <a:r>
              <a:rPr lang="de-DE" sz="2800" dirty="0"/>
              <a:t>Zentrale </a:t>
            </a:r>
            <a:r>
              <a:rPr lang="de-DE" dirty="0"/>
              <a:t>Herausforderungen und Probleme der eigenen Region/Stadt darstellen</a:t>
            </a:r>
          </a:p>
          <a:p>
            <a:pPr marL="514350" indent="-514350">
              <a:lnSpc>
                <a:spcPct val="150000"/>
              </a:lnSpc>
              <a:buAutoNum type="arabicParenR"/>
            </a:pPr>
            <a:r>
              <a:rPr lang="de-DE" sz="2800" dirty="0"/>
              <a:t>Lösungen zu diesen Problemen gestalten und bewerten</a:t>
            </a:r>
          </a:p>
          <a:p>
            <a:pPr marL="514350" indent="-514350">
              <a:lnSpc>
                <a:spcPct val="150000"/>
              </a:lnSpc>
              <a:buAutoNum type="arabicParenR"/>
            </a:pPr>
            <a:r>
              <a:rPr lang="de-DE" sz="2800" dirty="0"/>
              <a:t>Methoden zum strukturierten Lösen von Problemen kennenlernen (</a:t>
            </a:r>
            <a:r>
              <a:rPr lang="de-DE" sz="2800" i="1" dirty="0"/>
              <a:t>Design </a:t>
            </a:r>
            <a:r>
              <a:rPr lang="de-DE" sz="2800" i="1" dirty="0" err="1"/>
              <a:t>Thinking</a:t>
            </a:r>
            <a:r>
              <a:rPr lang="de-DE" sz="2800" i="1" dirty="0"/>
              <a:t> </a:t>
            </a:r>
            <a:r>
              <a:rPr lang="de-DE" sz="2800" i="1" dirty="0" err="1"/>
              <a:t>Process</a:t>
            </a:r>
            <a:r>
              <a:rPr lang="de-DE" sz="2800" dirty="0"/>
              <a:t>)</a:t>
            </a:r>
          </a:p>
          <a:p>
            <a:endParaRPr lang="de-DE" dirty="0"/>
          </a:p>
          <a:p>
            <a:endParaRPr lang="de-DE" dirty="0"/>
          </a:p>
        </p:txBody>
      </p:sp>
      <p:pic>
        <p:nvPicPr>
          <p:cNvPr id="4" name="Grafik 3">
            <a:extLst>
              <a:ext uri="{FF2B5EF4-FFF2-40B4-BE49-F238E27FC236}">
                <a16:creationId xmlns:a16="http://schemas.microsoft.com/office/drawing/2014/main" id="{3BB69C4B-32DB-A6A9-94AF-EBB7F069329F}"/>
              </a:ext>
            </a:extLst>
          </p:cNvPr>
          <p:cNvPicPr>
            <a:picLocks noChangeAspect="1"/>
          </p:cNvPicPr>
          <p:nvPr/>
        </p:nvPicPr>
        <p:blipFill>
          <a:blip r:embed="rId3"/>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34A61F29-6EA9-4D5C-FF45-80DE84BC1FC2}"/>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3BC32999-4AB3-BB4D-B603-37C8856E7934}"/>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946157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mn-lt"/>
              </a:rPr>
              <a:t>Pause</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endParaRPr lang="de-DE" dirty="0"/>
          </a:p>
          <a:p>
            <a:endParaRPr lang="de-DE" dirty="0"/>
          </a:p>
          <a:p>
            <a:pPr marL="0" indent="0">
              <a:buNone/>
            </a:pPr>
            <a:r>
              <a:rPr lang="de-DE" dirty="0"/>
              <a:t>			</a:t>
            </a:r>
          </a:p>
        </p:txBody>
      </p:sp>
      <p:pic>
        <p:nvPicPr>
          <p:cNvPr id="6" name="Inhaltsplatzhalter 7" descr="Obstschüssel">
            <a:extLst>
              <a:ext uri="{FF2B5EF4-FFF2-40B4-BE49-F238E27FC236}">
                <a16:creationId xmlns:a16="http://schemas.microsoft.com/office/drawing/2014/main" id="{491A33CF-EEE4-2397-EFD1-9B3D8BED28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1546" y="1933553"/>
            <a:ext cx="2777364" cy="2777364"/>
          </a:xfrm>
          <a:prstGeom prst="rect">
            <a:avLst/>
          </a:prstGeom>
        </p:spPr>
      </p:pic>
      <p:pic>
        <p:nvPicPr>
          <p:cNvPr id="7" name="Grafik 6" descr="Kaffee">
            <a:extLst>
              <a:ext uri="{FF2B5EF4-FFF2-40B4-BE49-F238E27FC236}">
                <a16:creationId xmlns:a16="http://schemas.microsoft.com/office/drawing/2014/main" id="{8E8C06D8-D305-0959-1D5D-8BE2C21DA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8321" y="1588272"/>
            <a:ext cx="3312017" cy="3312017"/>
          </a:xfrm>
          <a:prstGeom prst="rect">
            <a:avLst/>
          </a:prstGeom>
        </p:spPr>
      </p:pic>
      <p:pic>
        <p:nvPicPr>
          <p:cNvPr id="10" name="Grafik 11">
            <a:extLst>
              <a:ext uri="{FF2B5EF4-FFF2-40B4-BE49-F238E27FC236}">
                <a16:creationId xmlns:a16="http://schemas.microsoft.com/office/drawing/2014/main" id="{869D0DA6-679F-1F64-8496-62F4CF02EFB9}"/>
              </a:ext>
            </a:extLst>
          </p:cNvPr>
          <p:cNvPicPr>
            <a:picLocks noChangeAspect="1"/>
          </p:cNvPicPr>
          <p:nvPr/>
        </p:nvPicPr>
        <p:blipFill>
          <a:blip r:embed="rId6"/>
          <a:stretch>
            <a:fillRect/>
          </a:stretch>
        </p:blipFill>
        <p:spPr>
          <a:xfrm>
            <a:off x="8422081" y="6040880"/>
            <a:ext cx="3769919" cy="788020"/>
          </a:xfrm>
          <a:prstGeom prst="rect">
            <a:avLst/>
          </a:prstGeom>
        </p:spPr>
      </p:pic>
      <p:pic>
        <p:nvPicPr>
          <p:cNvPr id="11" name="Grafik 4">
            <a:extLst>
              <a:ext uri="{FF2B5EF4-FFF2-40B4-BE49-F238E27FC236}">
                <a16:creationId xmlns:a16="http://schemas.microsoft.com/office/drawing/2014/main" id="{BC56BABD-62E4-7D89-7252-4984CA951528}"/>
              </a:ext>
            </a:extLst>
          </p:cNvPr>
          <p:cNvPicPr>
            <a:picLocks noChangeAspect="1"/>
          </p:cNvPicPr>
          <p:nvPr/>
        </p:nvPicPr>
        <p:blipFill>
          <a:blip r:embed="rId7"/>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45B626A2-4FCD-C545-996D-C4D4B46A5A07}"/>
              </a:ext>
            </a:extLst>
          </p:cNvPr>
          <p:cNvPicPr>
            <a:picLocks noChangeAspect="1"/>
          </p:cNvPicPr>
          <p:nvPr/>
        </p:nvPicPr>
        <p:blipFill>
          <a:blip r:embed="rId8"/>
          <a:stretch>
            <a:fillRect/>
          </a:stretch>
        </p:blipFill>
        <p:spPr>
          <a:xfrm>
            <a:off x="0" y="5472545"/>
            <a:ext cx="2750386" cy="1385455"/>
          </a:xfrm>
          <a:prstGeom prst="rect">
            <a:avLst/>
          </a:prstGeom>
        </p:spPr>
      </p:pic>
    </p:spTree>
    <p:extLst>
      <p:ext uri="{BB962C8B-B14F-4D97-AF65-F5344CB8AC3E}">
        <p14:creationId xmlns:p14="http://schemas.microsoft.com/office/powerpoint/2010/main" val="4216418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latin typeface="+mn-lt"/>
              </a:rPr>
              <a:t>Design </a:t>
            </a:r>
            <a:r>
              <a:rPr lang="de-DE" b="1" dirty="0" err="1">
                <a:latin typeface="+mn-lt"/>
              </a:rPr>
              <a:t>Thinking</a:t>
            </a:r>
            <a:r>
              <a:rPr lang="de-DE" b="1" dirty="0">
                <a:latin typeface="+mn-lt"/>
              </a:rPr>
              <a:t> Prozess - Ablauf</a:t>
            </a:r>
          </a:p>
        </p:txBody>
      </p:sp>
      <p:sp>
        <p:nvSpPr>
          <p:cNvPr id="5" name="Inhaltsplatzhalter 4"/>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1" name="Grafik 10">
            <a:extLst>
              <a:ext uri="{FF2B5EF4-FFF2-40B4-BE49-F238E27FC236}">
                <a16:creationId xmlns:a16="http://schemas.microsoft.com/office/drawing/2014/main" id="{CCA81989-BB9C-835C-CB8F-41292CE7DCF9}"/>
              </a:ext>
            </a:extLst>
          </p:cNvPr>
          <p:cNvPicPr>
            <a:picLocks noChangeAspect="1"/>
          </p:cNvPicPr>
          <p:nvPr/>
        </p:nvPicPr>
        <p:blipFill rotWithShape="1">
          <a:blip r:embed="rId3"/>
          <a:srcRect t="16234" b="25238"/>
          <a:stretch/>
        </p:blipFill>
        <p:spPr>
          <a:xfrm>
            <a:off x="799416" y="1325984"/>
            <a:ext cx="10363051" cy="4299273"/>
          </a:xfrm>
          <a:prstGeom prst="rect">
            <a:avLst/>
          </a:prstGeom>
        </p:spPr>
      </p:pic>
      <p:pic>
        <p:nvPicPr>
          <p:cNvPr id="12" name="Grafik 11">
            <a:extLst>
              <a:ext uri="{FF2B5EF4-FFF2-40B4-BE49-F238E27FC236}">
                <a16:creationId xmlns:a16="http://schemas.microsoft.com/office/drawing/2014/main" id="{A7B9FF5E-5E69-8708-C2C4-957885AD8848}"/>
              </a:ext>
            </a:extLst>
          </p:cNvPr>
          <p:cNvPicPr>
            <a:picLocks noChangeAspect="1"/>
          </p:cNvPicPr>
          <p:nvPr/>
        </p:nvPicPr>
        <p:blipFill>
          <a:blip r:embed="rId4"/>
          <a:srcRect/>
          <a:stretch/>
        </p:blipFill>
        <p:spPr>
          <a:xfrm>
            <a:off x="10132935" y="89428"/>
            <a:ext cx="2059065" cy="820933"/>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8236A37D-2F16-064E-A2B8-C5D8D2C82465}"/>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4176497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13E7E-3F89-A0EB-3638-8F654B3293C2}"/>
              </a:ext>
            </a:extLst>
          </p:cNvPr>
          <p:cNvSpPr>
            <a:spLocks noGrp="1"/>
          </p:cNvSpPr>
          <p:nvPr>
            <p:ph type="title"/>
          </p:nvPr>
        </p:nvSpPr>
        <p:spPr/>
        <p:txBody>
          <a:bodyPr/>
          <a:lstStyle/>
          <a:p>
            <a:r>
              <a:rPr lang="de-DE" b="1" dirty="0">
                <a:latin typeface="+mn-lt"/>
              </a:rPr>
              <a:t>I like…, I </a:t>
            </a:r>
            <a:r>
              <a:rPr lang="de-DE" b="1" dirty="0" err="1">
                <a:latin typeface="+mn-lt"/>
              </a:rPr>
              <a:t>wish</a:t>
            </a:r>
            <a:r>
              <a:rPr lang="de-DE" b="1" dirty="0">
                <a:latin typeface="+mn-lt"/>
              </a:rPr>
              <a:t>…, I </a:t>
            </a:r>
            <a:r>
              <a:rPr lang="de-DE" b="1" dirty="0" err="1">
                <a:latin typeface="+mn-lt"/>
              </a:rPr>
              <a:t>wonder</a:t>
            </a:r>
            <a:r>
              <a:rPr lang="de-DE" b="1" dirty="0">
                <a:latin typeface="+mn-lt"/>
              </a:rPr>
              <a:t>… </a:t>
            </a:r>
          </a:p>
        </p:txBody>
      </p:sp>
      <p:sp>
        <p:nvSpPr>
          <p:cNvPr id="6" name="Inhaltsplatzhalter 5">
            <a:extLst>
              <a:ext uri="{FF2B5EF4-FFF2-40B4-BE49-F238E27FC236}">
                <a16:creationId xmlns:a16="http://schemas.microsoft.com/office/drawing/2014/main" id="{4656F558-C0CC-6179-9DD2-65D46D093595}"/>
              </a:ext>
            </a:extLst>
          </p:cNvPr>
          <p:cNvSpPr txBox="1">
            <a:spLocks noGrp="1"/>
          </p:cNvSpPr>
          <p:nvPr>
            <p:ph idx="1"/>
          </p:nvPr>
        </p:nvSpPr>
        <p:spPr>
          <a:xfrm>
            <a:off x="2143123" y="1874160"/>
            <a:ext cx="7905754" cy="2249847"/>
          </a:xfrm>
          <a:prstGeom prst="rect">
            <a:avLst/>
          </a:prstGeom>
          <a:noFill/>
        </p:spPr>
        <p:txBody>
          <a:bodyPr wrap="none" rtlCol="0">
            <a:spAutoFit/>
          </a:bodyPr>
          <a:lstStyle/>
          <a:p>
            <a:pPr marL="0" indent="0">
              <a:buNone/>
            </a:pPr>
            <a:endParaRPr lang="de-DE" sz="3200" dirty="0"/>
          </a:p>
          <a:p>
            <a:pPr marL="0" indent="0">
              <a:buNone/>
            </a:pPr>
            <a:endParaRPr lang="de-DE" sz="3200" dirty="0"/>
          </a:p>
          <a:p>
            <a:pPr marL="0" indent="0">
              <a:buNone/>
            </a:pPr>
            <a:endParaRPr lang="de-DE" sz="3200" dirty="0"/>
          </a:p>
          <a:p>
            <a:pPr marL="0" indent="0">
              <a:buNone/>
            </a:pPr>
            <a:r>
              <a:rPr lang="de-DE" sz="3200" dirty="0"/>
              <a:t>Brainstorming vertiefen und Ideen präzisieren</a:t>
            </a:r>
          </a:p>
        </p:txBody>
      </p:sp>
      <p:pic>
        <p:nvPicPr>
          <p:cNvPr id="9"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10" name="Grafik 4">
            <a:extLst>
              <a:ext uri="{FF2B5EF4-FFF2-40B4-BE49-F238E27FC236}">
                <a16:creationId xmlns:a16="http://schemas.microsoft.com/office/drawing/2014/main" id="{BC56BABD-62E4-7D89-7252-4984CA951528}"/>
              </a:ext>
            </a:extLst>
          </p:cNvPr>
          <p:cNvPicPr>
            <a:picLocks noChangeAspect="1"/>
          </p:cNvPicPr>
          <p:nvPr/>
        </p:nvPicPr>
        <p:blipFill>
          <a:blip r:embed="rId4"/>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1DEB34F4-9533-A244-BEF1-201A365E8FF4}"/>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394720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4D80B-0BDF-06AD-892F-BCBD7B97E01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424A2C4E-CE10-170F-3370-17448888ACFC}"/>
              </a:ext>
            </a:extLst>
          </p:cNvPr>
          <p:cNvPicPr>
            <a:picLocks noGrp="1" noChangeAspect="1"/>
          </p:cNvPicPr>
          <p:nvPr>
            <p:ph idx="1"/>
          </p:nvPr>
        </p:nvPicPr>
        <p:blipFill>
          <a:blip r:embed="rId3"/>
          <a:stretch>
            <a:fillRect/>
          </a:stretch>
        </p:blipFill>
        <p:spPr>
          <a:xfrm>
            <a:off x="457217" y="0"/>
            <a:ext cx="11453132" cy="6442387"/>
          </a:xfrm>
        </p:spPr>
      </p:pic>
    </p:spTree>
    <p:extLst>
      <p:ext uri="{BB962C8B-B14F-4D97-AF65-F5344CB8AC3E}">
        <p14:creationId xmlns:p14="http://schemas.microsoft.com/office/powerpoint/2010/main" val="1662837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00E67-C88B-2B4F-9461-F101445785F5}"/>
              </a:ext>
            </a:extLst>
          </p:cNvPr>
          <p:cNvSpPr>
            <a:spLocks noGrp="1"/>
          </p:cNvSpPr>
          <p:nvPr>
            <p:ph type="title"/>
          </p:nvPr>
        </p:nvSpPr>
        <p:spPr/>
        <p:txBody>
          <a:bodyPr/>
          <a:lstStyle/>
          <a:p>
            <a:r>
              <a:rPr lang="de-DE" b="1" dirty="0">
                <a:latin typeface="+mn-lt"/>
              </a:rPr>
              <a:t>I like…, I </a:t>
            </a:r>
            <a:r>
              <a:rPr lang="de-DE" b="1" dirty="0" err="1">
                <a:latin typeface="+mn-lt"/>
              </a:rPr>
              <a:t>wish</a:t>
            </a:r>
            <a:r>
              <a:rPr lang="de-DE" b="1" dirty="0">
                <a:latin typeface="+mn-lt"/>
              </a:rPr>
              <a:t>…, I </a:t>
            </a:r>
            <a:r>
              <a:rPr lang="de-DE" b="1" dirty="0" err="1">
                <a:latin typeface="+mn-lt"/>
              </a:rPr>
              <a:t>wonder</a:t>
            </a:r>
            <a:r>
              <a:rPr lang="de-DE" b="1" dirty="0">
                <a:latin typeface="+mn-lt"/>
              </a:rPr>
              <a:t>…</a:t>
            </a:r>
          </a:p>
        </p:txBody>
      </p:sp>
      <p:sp>
        <p:nvSpPr>
          <p:cNvPr id="3" name="Inhaltsplatzhalter 2">
            <a:extLst>
              <a:ext uri="{FF2B5EF4-FFF2-40B4-BE49-F238E27FC236}">
                <a16:creationId xmlns:a16="http://schemas.microsoft.com/office/drawing/2014/main" id="{36483820-1E35-6844-91F6-48DF68B4316F}"/>
              </a:ext>
            </a:extLst>
          </p:cNvPr>
          <p:cNvSpPr>
            <a:spLocks noGrp="1"/>
          </p:cNvSpPr>
          <p:nvPr>
            <p:ph idx="1"/>
          </p:nvPr>
        </p:nvSpPr>
        <p:spPr/>
        <p:txBody>
          <a:bodyPr/>
          <a:lstStyle/>
          <a:p>
            <a:pPr marL="0" indent="0">
              <a:buNone/>
            </a:pPr>
            <a:endParaRPr lang="de-DE" dirty="0"/>
          </a:p>
          <a:p>
            <a:pPr marL="0" indent="0">
              <a:buNone/>
            </a:pPr>
            <a:r>
              <a:rPr lang="de-DE" sz="2400" u="sng" dirty="0"/>
              <a:t>Reflektion:</a:t>
            </a:r>
          </a:p>
          <a:p>
            <a:r>
              <a:rPr lang="de-DE" sz="2400" dirty="0"/>
              <a:t>Reflektiert zunächst in Einzelarbeit eure Ideen!  </a:t>
            </a:r>
          </a:p>
          <a:p>
            <a:r>
              <a:rPr lang="de-DE" sz="2400" dirty="0"/>
              <a:t>Was gefällt euch daran? Was würdet ihr euch wünschen? Und wo seht ihr weitere Wege oder Schwierigkeiten, die auf eure Idee zukommen werden?</a:t>
            </a:r>
          </a:p>
          <a:p>
            <a:r>
              <a:rPr lang="de-DE" sz="2400" dirty="0"/>
              <a:t>Achtet dabei auf eine konstruktive Sichtweise! Man kann jede Idee noch verbessern!</a:t>
            </a:r>
          </a:p>
        </p:txBody>
      </p:sp>
      <p:pic>
        <p:nvPicPr>
          <p:cNvPr id="5" name="Grafik 4">
            <a:extLst>
              <a:ext uri="{FF2B5EF4-FFF2-40B4-BE49-F238E27FC236}">
                <a16:creationId xmlns:a16="http://schemas.microsoft.com/office/drawing/2014/main" id="{BC56BABD-62E4-7D89-7252-4984CA951528}"/>
              </a:ext>
            </a:extLst>
          </p:cNvPr>
          <p:cNvPicPr>
            <a:picLocks noChangeAspect="1"/>
          </p:cNvPicPr>
          <p:nvPr/>
        </p:nvPicPr>
        <p:blipFill>
          <a:blip r:embed="rId3"/>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2725B06F-63D8-C8F7-B18D-98262EDC3A1C}"/>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5D06B575-6618-704C-89E3-8351621B065C}"/>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745764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latin typeface="+mn-lt"/>
              </a:rPr>
              <a:t>Design </a:t>
            </a:r>
            <a:r>
              <a:rPr lang="de-DE" b="1" dirty="0" err="1">
                <a:latin typeface="+mn-lt"/>
              </a:rPr>
              <a:t>Thinking</a:t>
            </a:r>
            <a:r>
              <a:rPr lang="de-DE" b="1" dirty="0">
                <a:latin typeface="+mn-lt"/>
              </a:rPr>
              <a:t> Prozess - Ablauf</a:t>
            </a:r>
          </a:p>
        </p:txBody>
      </p:sp>
      <p:sp>
        <p:nvSpPr>
          <p:cNvPr id="5" name="Inhaltsplatzhalter 4"/>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1" name="Grafik 10">
            <a:extLst>
              <a:ext uri="{FF2B5EF4-FFF2-40B4-BE49-F238E27FC236}">
                <a16:creationId xmlns:a16="http://schemas.microsoft.com/office/drawing/2014/main" id="{CCA81989-BB9C-835C-CB8F-41292CE7DCF9}"/>
              </a:ext>
            </a:extLst>
          </p:cNvPr>
          <p:cNvPicPr>
            <a:picLocks noChangeAspect="1"/>
          </p:cNvPicPr>
          <p:nvPr/>
        </p:nvPicPr>
        <p:blipFill rotWithShape="1">
          <a:blip r:embed="rId3"/>
          <a:srcRect t="16234" b="25238"/>
          <a:stretch/>
        </p:blipFill>
        <p:spPr>
          <a:xfrm>
            <a:off x="799416" y="1325984"/>
            <a:ext cx="10363051" cy="4299273"/>
          </a:xfrm>
          <a:prstGeom prst="rect">
            <a:avLst/>
          </a:prstGeom>
        </p:spPr>
      </p:pic>
      <p:pic>
        <p:nvPicPr>
          <p:cNvPr id="12" name="Grafik 11">
            <a:extLst>
              <a:ext uri="{FF2B5EF4-FFF2-40B4-BE49-F238E27FC236}">
                <a16:creationId xmlns:a16="http://schemas.microsoft.com/office/drawing/2014/main" id="{A7B9FF5E-5E69-8708-C2C4-957885AD8848}"/>
              </a:ext>
            </a:extLst>
          </p:cNvPr>
          <p:cNvPicPr>
            <a:picLocks noChangeAspect="1"/>
          </p:cNvPicPr>
          <p:nvPr/>
        </p:nvPicPr>
        <p:blipFill>
          <a:blip r:embed="rId4"/>
          <a:srcRect/>
          <a:stretch/>
        </p:blipFill>
        <p:spPr>
          <a:xfrm>
            <a:off x="10132935" y="89428"/>
            <a:ext cx="2059065" cy="820933"/>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9B2AA477-C692-C647-BC00-9F95B997C37E}"/>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2885127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A757A-A3E1-CD42-B855-641A83D173CE}"/>
              </a:ext>
            </a:extLst>
          </p:cNvPr>
          <p:cNvSpPr>
            <a:spLocks noGrp="1"/>
          </p:cNvSpPr>
          <p:nvPr>
            <p:ph type="title"/>
          </p:nvPr>
        </p:nvSpPr>
        <p:spPr>
          <a:xfrm>
            <a:off x="411736" y="-1134679"/>
            <a:ext cx="10515600" cy="2852737"/>
          </a:xfrm>
        </p:spPr>
        <p:txBody>
          <a:bodyPr/>
          <a:lstStyle/>
          <a:p>
            <a:r>
              <a:rPr lang="de-DE" b="1" dirty="0">
                <a:latin typeface="+mn-lt"/>
              </a:rPr>
              <a:t>Vorbereitung einer Präsentation</a:t>
            </a:r>
          </a:p>
        </p:txBody>
      </p:sp>
      <p:sp>
        <p:nvSpPr>
          <p:cNvPr id="3" name="Textplatzhalter 2">
            <a:extLst>
              <a:ext uri="{FF2B5EF4-FFF2-40B4-BE49-F238E27FC236}">
                <a16:creationId xmlns:a16="http://schemas.microsoft.com/office/drawing/2014/main" id="{D0D7731A-A5F1-3C41-B92E-9EB22FDD28A2}"/>
              </a:ext>
            </a:extLst>
          </p:cNvPr>
          <p:cNvSpPr>
            <a:spLocks noGrp="1"/>
          </p:cNvSpPr>
          <p:nvPr>
            <p:ph type="body" idx="1"/>
          </p:nvPr>
        </p:nvSpPr>
        <p:spPr>
          <a:xfrm>
            <a:off x="924318" y="2228399"/>
            <a:ext cx="10515600" cy="3207046"/>
          </a:xfrm>
        </p:spPr>
        <p:txBody>
          <a:bodyPr>
            <a:normAutofit fontScale="92500" lnSpcReduction="20000"/>
          </a:bodyPr>
          <a:lstStyle/>
          <a:p>
            <a:r>
              <a:rPr lang="de-DE" sz="2800" dirty="0">
                <a:solidFill>
                  <a:schemeClr val="tx1"/>
                </a:solidFill>
              </a:rPr>
              <a:t>Bereitet eine Präsentation vor! </a:t>
            </a:r>
          </a:p>
          <a:p>
            <a:endParaRPr lang="de-DE" sz="2800" dirty="0">
              <a:solidFill>
                <a:schemeClr val="tx1"/>
              </a:solidFill>
            </a:endParaRPr>
          </a:p>
          <a:p>
            <a:r>
              <a:rPr lang="de-DE" sz="2800" dirty="0">
                <a:solidFill>
                  <a:schemeClr val="tx1"/>
                </a:solidFill>
              </a:rPr>
              <a:t>Denkt dabei an den Design-</a:t>
            </a:r>
            <a:r>
              <a:rPr lang="de-DE" sz="2800" dirty="0" err="1">
                <a:solidFill>
                  <a:schemeClr val="tx1"/>
                </a:solidFill>
              </a:rPr>
              <a:t>Thinking</a:t>
            </a:r>
            <a:r>
              <a:rPr lang="de-DE" sz="2800" dirty="0">
                <a:solidFill>
                  <a:schemeClr val="tx1"/>
                </a:solidFill>
              </a:rPr>
              <a:t>-Prozess und eure eigene Reflektion, um Möglichkeiten für die Zukunft in den Raum zu stellen.</a:t>
            </a:r>
            <a:br>
              <a:rPr lang="de-DE" sz="2800" dirty="0">
                <a:solidFill>
                  <a:schemeClr val="tx1"/>
                </a:solidFill>
              </a:rPr>
            </a:br>
            <a:endParaRPr lang="de-DE" sz="2800" dirty="0">
              <a:solidFill>
                <a:schemeClr val="tx1"/>
              </a:solidFill>
            </a:endParaRPr>
          </a:p>
          <a:p>
            <a:r>
              <a:rPr lang="de-DE" sz="2200" b="1" dirty="0">
                <a:solidFill>
                  <a:schemeClr val="tx1"/>
                </a:solidFill>
              </a:rPr>
              <a:t>Struktur:</a:t>
            </a:r>
          </a:p>
          <a:p>
            <a:pPr marL="514350" indent="-514350">
              <a:buAutoNum type="arabicPeriod"/>
            </a:pPr>
            <a:r>
              <a:rPr lang="de-DE" sz="2200" dirty="0">
                <a:solidFill>
                  <a:schemeClr val="tx1"/>
                </a:solidFill>
              </a:rPr>
              <a:t>Problem </a:t>
            </a:r>
          </a:p>
          <a:p>
            <a:pPr marL="514350" indent="-514350">
              <a:buAutoNum type="arabicPeriod"/>
            </a:pPr>
            <a:r>
              <a:rPr lang="de-DE" sz="2200" dirty="0">
                <a:solidFill>
                  <a:schemeClr val="tx1"/>
                </a:solidFill>
              </a:rPr>
              <a:t>Idee </a:t>
            </a:r>
          </a:p>
          <a:p>
            <a:pPr marL="514350" indent="-514350">
              <a:buAutoNum type="arabicPeriod"/>
            </a:pPr>
            <a:r>
              <a:rPr lang="de-DE" sz="2200" dirty="0">
                <a:solidFill>
                  <a:schemeClr val="tx1"/>
                </a:solidFill>
              </a:rPr>
              <a:t>Reflektion </a:t>
            </a:r>
          </a:p>
        </p:txBody>
      </p:sp>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4">
            <a:extLst>
              <a:ext uri="{FF2B5EF4-FFF2-40B4-BE49-F238E27FC236}">
                <a16:creationId xmlns:a16="http://schemas.microsoft.com/office/drawing/2014/main" id="{BC56BABD-62E4-7D89-7252-4984CA951528}"/>
              </a:ext>
            </a:extLst>
          </p:cNvPr>
          <p:cNvPicPr>
            <a:picLocks noChangeAspect="1"/>
          </p:cNvPicPr>
          <p:nvPr/>
        </p:nvPicPr>
        <p:blipFill>
          <a:blip r:embed="rId4"/>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458ED825-7D23-404E-B866-7918113CBA93}"/>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04308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76765" y="501922"/>
            <a:ext cx="10515600" cy="2852737"/>
          </a:xfrm>
        </p:spPr>
        <p:txBody>
          <a:bodyPr/>
          <a:lstStyle/>
          <a:p>
            <a:r>
              <a:rPr lang="de-DE" b="1" dirty="0">
                <a:latin typeface="+mn-lt"/>
              </a:rPr>
              <a:t>Abschluss</a:t>
            </a:r>
          </a:p>
        </p:txBody>
      </p:sp>
      <p:sp>
        <p:nvSpPr>
          <p:cNvPr id="3" name="Textplatzhalter 2"/>
          <p:cNvSpPr>
            <a:spLocks noGrp="1"/>
          </p:cNvSpPr>
          <p:nvPr>
            <p:ph type="body" idx="1"/>
          </p:nvPr>
        </p:nvSpPr>
        <p:spPr>
          <a:xfrm>
            <a:off x="2631108" y="3354659"/>
            <a:ext cx="10515600" cy="1500187"/>
          </a:xfrm>
        </p:spPr>
        <p:txBody>
          <a:bodyPr/>
          <a:lstStyle/>
          <a:p>
            <a:r>
              <a:rPr lang="de-DE" dirty="0">
                <a:highlight>
                  <a:srgbClr val="FFFF00"/>
                </a:highlight>
              </a:rPr>
              <a:t>Gespräch mit </a:t>
            </a:r>
            <a:r>
              <a:rPr lang="de-DE" dirty="0">
                <a:solidFill>
                  <a:srgbClr val="FF0000"/>
                </a:solidFill>
                <a:highlight>
                  <a:srgbClr val="FFFF00"/>
                </a:highlight>
              </a:rPr>
              <a:t>NAME DES GASTES / DER GÄSTE EINPFLEGEN </a:t>
            </a:r>
          </a:p>
        </p:txBody>
      </p:sp>
      <p:pic>
        <p:nvPicPr>
          <p:cNvPr id="5" name="Grafik 4">
            <a:extLst>
              <a:ext uri="{FF2B5EF4-FFF2-40B4-BE49-F238E27FC236}">
                <a16:creationId xmlns:a16="http://schemas.microsoft.com/office/drawing/2014/main" id="{4D90B96D-0707-0BF9-C0BD-4320EED9C6D6}"/>
              </a:ext>
            </a:extLst>
          </p:cNvPr>
          <p:cNvPicPr>
            <a:picLocks noChangeAspect="1"/>
          </p:cNvPicPr>
          <p:nvPr/>
        </p:nvPicPr>
        <p:blipFill>
          <a:blip r:embed="rId3"/>
          <a:stretch>
            <a:fillRect/>
          </a:stretch>
        </p:blipFill>
        <p:spPr>
          <a:xfrm>
            <a:off x="9690014" y="0"/>
            <a:ext cx="2290016" cy="916089"/>
          </a:xfrm>
          <a:prstGeom prst="rect">
            <a:avLst/>
          </a:prstGeom>
        </p:spPr>
      </p:pic>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613DDE4B-5B0E-CA42-BE3F-B6FD4CCA4207}"/>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893817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A757A-A3E1-CD42-B855-641A83D173CE}"/>
              </a:ext>
            </a:extLst>
          </p:cNvPr>
          <p:cNvSpPr>
            <a:spLocks noGrp="1"/>
          </p:cNvSpPr>
          <p:nvPr>
            <p:ph type="title"/>
          </p:nvPr>
        </p:nvSpPr>
        <p:spPr>
          <a:xfrm>
            <a:off x="831850" y="-584200"/>
            <a:ext cx="10515600" cy="2852737"/>
          </a:xfrm>
        </p:spPr>
        <p:txBody>
          <a:bodyPr/>
          <a:lstStyle/>
          <a:p>
            <a:r>
              <a:rPr lang="de-DE" b="1" dirty="0">
                <a:latin typeface="+mn-lt"/>
              </a:rPr>
              <a:t>Gespräch mit </a:t>
            </a:r>
            <a:r>
              <a:rPr lang="de-DE" dirty="0">
                <a:solidFill>
                  <a:srgbClr val="FF0000"/>
                </a:solidFill>
              </a:rPr>
              <a:t>NAME GAST / GÄSTE </a:t>
            </a:r>
          </a:p>
        </p:txBody>
      </p:sp>
      <p:sp>
        <p:nvSpPr>
          <p:cNvPr id="3" name="Textplatzhalter 2">
            <a:extLst>
              <a:ext uri="{FF2B5EF4-FFF2-40B4-BE49-F238E27FC236}">
                <a16:creationId xmlns:a16="http://schemas.microsoft.com/office/drawing/2014/main" id="{D0D7731A-A5F1-3C41-B92E-9EB22FDD28A2}"/>
              </a:ext>
            </a:extLst>
          </p:cNvPr>
          <p:cNvSpPr>
            <a:spLocks noGrp="1"/>
          </p:cNvSpPr>
          <p:nvPr>
            <p:ph type="body" idx="1"/>
          </p:nvPr>
        </p:nvSpPr>
        <p:spPr>
          <a:xfrm>
            <a:off x="831850" y="3234667"/>
            <a:ext cx="10515600" cy="1500187"/>
          </a:xfrm>
        </p:spPr>
        <p:txBody>
          <a:bodyPr>
            <a:normAutofit/>
          </a:bodyPr>
          <a:lstStyle/>
          <a:p>
            <a:r>
              <a:rPr lang="de-DE" dirty="0">
                <a:solidFill>
                  <a:srgbClr val="FF0000"/>
                </a:solidFill>
              </a:rPr>
              <a:t>INFOS ZU GAST /GÄSTE  </a:t>
            </a:r>
          </a:p>
        </p:txBody>
      </p:sp>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4">
            <a:extLst>
              <a:ext uri="{FF2B5EF4-FFF2-40B4-BE49-F238E27FC236}">
                <a16:creationId xmlns:a16="http://schemas.microsoft.com/office/drawing/2014/main" id="{BC56BABD-62E4-7D89-7252-4984CA951528}"/>
              </a:ext>
            </a:extLst>
          </p:cNvPr>
          <p:cNvPicPr>
            <a:picLocks noChangeAspect="1"/>
          </p:cNvPicPr>
          <p:nvPr/>
        </p:nvPicPr>
        <p:blipFill>
          <a:blip r:embed="rId4"/>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7865B6D2-B72C-0140-847D-2F99671C7D06}"/>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591774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br>
              <a:rPr lang="de-DE" b="1" dirty="0"/>
            </a:br>
            <a:r>
              <a:rPr lang="de-DE" b="1" dirty="0">
                <a:latin typeface="+mn-lt"/>
              </a:rPr>
              <a:t>Transfer in die Realität</a:t>
            </a:r>
          </a:p>
        </p:txBody>
      </p:sp>
      <p:sp>
        <p:nvSpPr>
          <p:cNvPr id="3" name="Textplatzhalter 2"/>
          <p:cNvSpPr>
            <a:spLocks noGrp="1"/>
          </p:cNvSpPr>
          <p:nvPr>
            <p:ph type="body" idx="1"/>
          </p:nvPr>
        </p:nvSpPr>
        <p:spPr/>
        <p:txBody>
          <a:bodyPr/>
          <a:lstStyle/>
          <a:p>
            <a:endParaRPr lang="de-DE" dirty="0"/>
          </a:p>
        </p:txBody>
      </p:sp>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4">
            <a:extLst>
              <a:ext uri="{FF2B5EF4-FFF2-40B4-BE49-F238E27FC236}">
                <a16:creationId xmlns:a16="http://schemas.microsoft.com/office/drawing/2014/main" id="{BC56BABD-62E4-7D89-7252-4984CA951528}"/>
              </a:ext>
            </a:extLst>
          </p:cNvPr>
          <p:cNvPicPr>
            <a:picLocks noChangeAspect="1"/>
          </p:cNvPicPr>
          <p:nvPr/>
        </p:nvPicPr>
        <p:blipFill>
          <a:blip r:embed="rId4"/>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89BBE9E3-B2A8-9B41-92F7-828C8C8DEADA}"/>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51767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CA6DB-5567-BD45-8C06-DBB3BC20FECB}"/>
              </a:ext>
            </a:extLst>
          </p:cNvPr>
          <p:cNvSpPr>
            <a:spLocks noGrp="1"/>
          </p:cNvSpPr>
          <p:nvPr>
            <p:ph type="title"/>
          </p:nvPr>
        </p:nvSpPr>
        <p:spPr>
          <a:xfrm>
            <a:off x="838200" y="499894"/>
            <a:ext cx="10515600" cy="1325563"/>
          </a:xfrm>
        </p:spPr>
        <p:txBody>
          <a:bodyPr/>
          <a:lstStyle/>
          <a:p>
            <a:r>
              <a:rPr lang="de-DE" b="1" dirty="0">
                <a:latin typeface="+mn-lt"/>
              </a:rPr>
              <a:t>Generaldirektion für Regionalpolitik </a:t>
            </a:r>
            <a:br>
              <a:rPr lang="de-DE" b="1" dirty="0">
                <a:latin typeface="+mn-lt"/>
              </a:rPr>
            </a:br>
            <a:r>
              <a:rPr lang="de-DE" b="1" dirty="0">
                <a:latin typeface="+mn-lt"/>
              </a:rPr>
              <a:t>und Stadtentwicklung (GD REGIO) </a:t>
            </a:r>
          </a:p>
        </p:txBody>
      </p:sp>
      <p:sp>
        <p:nvSpPr>
          <p:cNvPr id="3" name="Inhaltsplatzhalter 2">
            <a:extLst>
              <a:ext uri="{FF2B5EF4-FFF2-40B4-BE49-F238E27FC236}">
                <a16:creationId xmlns:a16="http://schemas.microsoft.com/office/drawing/2014/main" id="{299A861C-B5D8-F447-8201-5FD2B639D1DA}"/>
              </a:ext>
            </a:extLst>
          </p:cNvPr>
          <p:cNvSpPr>
            <a:spLocks noGrp="1"/>
          </p:cNvSpPr>
          <p:nvPr>
            <p:ph idx="1"/>
          </p:nvPr>
        </p:nvSpPr>
        <p:spPr>
          <a:xfrm>
            <a:off x="838200" y="1355387"/>
            <a:ext cx="10515600" cy="4351338"/>
          </a:xfrm>
        </p:spPr>
        <p:txBody>
          <a:bodyPr>
            <a:normAutofit/>
          </a:bodyPr>
          <a:lstStyle/>
          <a:p>
            <a:pPr marL="0" indent="0">
              <a:buNone/>
            </a:pPr>
            <a:endParaRPr lang="de-DE" sz="4000" dirty="0">
              <a:solidFill>
                <a:schemeClr val="tx1"/>
              </a:solidFill>
            </a:endParaRPr>
          </a:p>
          <a:p>
            <a:r>
              <a:rPr lang="de-DE" sz="2800"/>
              <a:t>Ko-Förderer </a:t>
            </a:r>
            <a:r>
              <a:rPr lang="de-DE" sz="2800" dirty="0"/>
              <a:t>dieses Projekttags</a:t>
            </a:r>
          </a:p>
          <a:p>
            <a:r>
              <a:rPr lang="de-DE" dirty="0"/>
              <a:t>Teil der Europäischen Kommission</a:t>
            </a:r>
          </a:p>
          <a:p>
            <a:pPr lvl="1"/>
            <a:r>
              <a:rPr lang="de-DE" dirty="0"/>
              <a:t>Eine der Hauptinstitutionen der Europäischen Union (EU)</a:t>
            </a:r>
          </a:p>
          <a:p>
            <a:pPr lvl="1"/>
            <a:r>
              <a:rPr lang="de-DE" dirty="0"/>
              <a:t>Je ein*e Kommissar*in pro EU-Mitgliedstaat</a:t>
            </a:r>
          </a:p>
          <a:p>
            <a:r>
              <a:rPr lang="de-DE" dirty="0"/>
              <a:t>Generaldirektionen = Fachbereiche der Kommission mit spezifischem Politikfeld</a:t>
            </a:r>
            <a:endParaRPr lang="de-DE" sz="2800" dirty="0"/>
          </a:p>
          <a:p>
            <a:r>
              <a:rPr lang="de-DE" sz="2800" dirty="0"/>
              <a:t>Zuständigkeit von GD REGIO: Regionalpolitik, Entwicklung von Regionen und Städten </a:t>
            </a:r>
          </a:p>
          <a:p>
            <a:endParaRPr lang="de-DE" sz="2800" dirty="0">
              <a:solidFill>
                <a:srgbClr val="FFC000"/>
              </a:solidFill>
            </a:endParaRPr>
          </a:p>
        </p:txBody>
      </p:sp>
      <p:pic>
        <p:nvPicPr>
          <p:cNvPr id="4" name="Grafik 3">
            <a:extLst>
              <a:ext uri="{FF2B5EF4-FFF2-40B4-BE49-F238E27FC236}">
                <a16:creationId xmlns:a16="http://schemas.microsoft.com/office/drawing/2014/main" id="{052E3BD8-EC07-C209-8529-AD1ABA1A2E2D}"/>
              </a:ext>
            </a:extLst>
          </p:cNvPr>
          <p:cNvPicPr>
            <a:picLocks noChangeAspect="1"/>
          </p:cNvPicPr>
          <p:nvPr/>
        </p:nvPicPr>
        <p:blipFill>
          <a:blip r:embed="rId3"/>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3526066F-619B-2405-E494-7931578C0856}"/>
              </a:ext>
            </a:extLst>
          </p:cNvPr>
          <p:cNvPicPr>
            <a:picLocks noChangeAspect="1"/>
          </p:cNvPicPr>
          <p:nvPr/>
        </p:nvPicPr>
        <p:blipFill>
          <a:blip r:embed="rId4"/>
          <a:stretch>
            <a:fillRect/>
          </a:stretch>
        </p:blipFill>
        <p:spPr>
          <a:xfrm>
            <a:off x="9518754" y="6270116"/>
            <a:ext cx="2673246" cy="558784"/>
          </a:xfrm>
          <a:prstGeom prst="rect">
            <a:avLst/>
          </a:prstGeom>
        </p:spPr>
      </p:pic>
      <p:pic>
        <p:nvPicPr>
          <p:cNvPr id="6" name="Grafik 5">
            <a:extLst>
              <a:ext uri="{FF2B5EF4-FFF2-40B4-BE49-F238E27FC236}">
                <a16:creationId xmlns:a16="http://schemas.microsoft.com/office/drawing/2014/main" id="{92107FDD-7B81-394E-A1AB-4FC7C286B3AA}"/>
              </a:ext>
            </a:extLst>
          </p:cNvPr>
          <p:cNvPicPr>
            <a:picLocks noChangeAspect="1"/>
          </p:cNvPicPr>
          <p:nvPr/>
        </p:nvPicPr>
        <p:blipFill>
          <a:blip r:embed="rId5"/>
          <a:stretch>
            <a:fillRect/>
          </a:stretch>
        </p:blipFill>
        <p:spPr>
          <a:xfrm>
            <a:off x="0" y="5906572"/>
            <a:ext cx="1888761" cy="951428"/>
          </a:xfrm>
          <a:prstGeom prst="rect">
            <a:avLst/>
          </a:prstGeom>
        </p:spPr>
      </p:pic>
    </p:spTree>
    <p:extLst>
      <p:ext uri="{BB962C8B-B14F-4D97-AF65-F5344CB8AC3E}">
        <p14:creationId xmlns:p14="http://schemas.microsoft.com/office/powerpoint/2010/main" val="22129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78080-A79A-4C41-ABA9-BAB9B23CA4A1}"/>
              </a:ext>
            </a:extLst>
          </p:cNvPr>
          <p:cNvSpPr>
            <a:spLocks noGrp="1"/>
          </p:cNvSpPr>
          <p:nvPr>
            <p:ph type="title"/>
          </p:nvPr>
        </p:nvSpPr>
        <p:spPr/>
        <p:txBody>
          <a:bodyPr/>
          <a:lstStyle/>
          <a:p>
            <a:r>
              <a:rPr lang="de-DE" b="1" dirty="0">
                <a:latin typeface="+mn-lt"/>
              </a:rPr>
              <a:t>Möglichkeiten zur Projektförderung</a:t>
            </a:r>
          </a:p>
        </p:txBody>
      </p:sp>
      <p:sp>
        <p:nvSpPr>
          <p:cNvPr id="3" name="Inhaltsplatzhalter 2">
            <a:extLst>
              <a:ext uri="{FF2B5EF4-FFF2-40B4-BE49-F238E27FC236}">
                <a16:creationId xmlns:a16="http://schemas.microsoft.com/office/drawing/2014/main" id="{2E002A72-BA29-AC4C-AB39-E3D33769C45F}"/>
              </a:ext>
            </a:extLst>
          </p:cNvPr>
          <p:cNvSpPr>
            <a:spLocks noGrp="1"/>
          </p:cNvSpPr>
          <p:nvPr>
            <p:ph idx="1"/>
          </p:nvPr>
        </p:nvSpPr>
        <p:spPr/>
        <p:txBody>
          <a:bodyPr>
            <a:normAutofit/>
          </a:bodyPr>
          <a:lstStyle/>
          <a:p>
            <a:pPr>
              <a:buFont typeface="Symbol" pitchFamily="2" charset="2"/>
              <a:buChar char="-"/>
            </a:pPr>
            <a:r>
              <a:rPr lang="de-DE" sz="2400" dirty="0"/>
              <a:t>Deutscher Gründerpreis für Schüler*innen </a:t>
            </a:r>
          </a:p>
          <a:p>
            <a:pPr>
              <a:buFont typeface="Symbol" pitchFamily="2" charset="2"/>
              <a:buChar char="-"/>
            </a:pPr>
            <a:r>
              <a:rPr lang="de-DE" sz="2400" dirty="0"/>
              <a:t>JUNIOR-Programm des Instituts der deutschen Wirtschaft Köln </a:t>
            </a:r>
          </a:p>
          <a:p>
            <a:pPr>
              <a:buFont typeface="Symbol" pitchFamily="2" charset="2"/>
              <a:buChar char="-"/>
            </a:pPr>
            <a:r>
              <a:rPr lang="de-DE" sz="2400" dirty="0"/>
              <a:t>Fachnetzwerk Schüler*innenfirmen der Deutschen Kinder- und Jugendstiftung </a:t>
            </a:r>
          </a:p>
          <a:p>
            <a:pPr>
              <a:buFont typeface="Symbol" pitchFamily="2" charset="2"/>
              <a:buChar char="-"/>
            </a:pPr>
            <a:r>
              <a:rPr lang="de-DE" sz="2400" dirty="0"/>
              <a:t>Die Struktur- und Innovationsfonds der Europäischen Union</a:t>
            </a:r>
          </a:p>
          <a:p>
            <a:endParaRPr lang="de-DE" sz="2400" dirty="0"/>
          </a:p>
        </p:txBody>
      </p:sp>
      <p:pic>
        <p:nvPicPr>
          <p:cNvPr id="8"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9" name="Grafik 4">
            <a:extLst>
              <a:ext uri="{FF2B5EF4-FFF2-40B4-BE49-F238E27FC236}">
                <a16:creationId xmlns:a16="http://schemas.microsoft.com/office/drawing/2014/main" id="{BC56BABD-62E4-7D89-7252-4984CA951528}"/>
              </a:ext>
            </a:extLst>
          </p:cNvPr>
          <p:cNvPicPr>
            <a:picLocks noChangeAspect="1"/>
          </p:cNvPicPr>
          <p:nvPr/>
        </p:nvPicPr>
        <p:blipFill>
          <a:blip r:embed="rId4"/>
          <a:srcRect/>
          <a:stretch/>
        </p:blipFill>
        <p:spPr>
          <a:xfrm>
            <a:off x="10132935" y="89428"/>
            <a:ext cx="2059065" cy="820933"/>
          </a:xfrm>
          <a:prstGeom prst="rect">
            <a:avLst/>
          </a:prstGeom>
        </p:spPr>
      </p:pic>
      <p:pic>
        <p:nvPicPr>
          <p:cNvPr id="6" name="Grafik 5">
            <a:extLst>
              <a:ext uri="{FF2B5EF4-FFF2-40B4-BE49-F238E27FC236}">
                <a16:creationId xmlns:a16="http://schemas.microsoft.com/office/drawing/2014/main" id="{EC55C48F-7A21-7449-82A8-0309B1E1A3CE}"/>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804941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D8A55-54FF-EE40-9ADA-B95EEBFA2372}"/>
              </a:ext>
            </a:extLst>
          </p:cNvPr>
          <p:cNvSpPr>
            <a:spLocks noGrp="1"/>
          </p:cNvSpPr>
          <p:nvPr>
            <p:ph type="title"/>
          </p:nvPr>
        </p:nvSpPr>
        <p:spPr/>
        <p:txBody>
          <a:bodyPr/>
          <a:lstStyle/>
          <a:p>
            <a:r>
              <a:rPr lang="de-DE" b="1" dirty="0">
                <a:latin typeface="+mn-lt"/>
              </a:rPr>
              <a:t>Werkzeuge der Regionalpolitik </a:t>
            </a:r>
          </a:p>
        </p:txBody>
      </p:sp>
      <p:sp>
        <p:nvSpPr>
          <p:cNvPr id="3" name="Textfeld 2">
            <a:extLst>
              <a:ext uri="{FF2B5EF4-FFF2-40B4-BE49-F238E27FC236}">
                <a16:creationId xmlns:a16="http://schemas.microsoft.com/office/drawing/2014/main" id="{616956C8-0CFE-B042-9737-C1CC90CD014C}"/>
              </a:ext>
            </a:extLst>
          </p:cNvPr>
          <p:cNvSpPr txBox="1"/>
          <p:nvPr/>
        </p:nvSpPr>
        <p:spPr>
          <a:xfrm>
            <a:off x="6882057" y="5850392"/>
            <a:ext cx="760144" cy="215444"/>
          </a:xfrm>
          <a:prstGeom prst="rect">
            <a:avLst/>
          </a:prstGeom>
          <a:noFill/>
        </p:spPr>
        <p:txBody>
          <a:bodyPr wrap="none" rtlCol="0">
            <a:spAutoFit/>
          </a:bodyPr>
          <a:lstStyle/>
          <a:p>
            <a:r>
              <a:rPr lang="de-DE" sz="800" dirty="0"/>
              <a:t>Eigene Grafik </a:t>
            </a:r>
          </a:p>
        </p:txBody>
      </p:sp>
      <p:pic>
        <p:nvPicPr>
          <p:cNvPr id="10" name="Inhaltsplatzhalter 9">
            <a:extLst>
              <a:ext uri="{FF2B5EF4-FFF2-40B4-BE49-F238E27FC236}">
                <a16:creationId xmlns:a16="http://schemas.microsoft.com/office/drawing/2014/main" id="{B6D2747E-205A-CC41-2F56-D04958111AEA}"/>
              </a:ext>
            </a:extLst>
          </p:cNvPr>
          <p:cNvPicPr>
            <a:picLocks noGrp="1" noChangeAspect="1"/>
          </p:cNvPicPr>
          <p:nvPr>
            <p:ph idx="1"/>
          </p:nvPr>
        </p:nvPicPr>
        <p:blipFill>
          <a:blip r:embed="rId3"/>
          <a:stretch>
            <a:fillRect/>
          </a:stretch>
        </p:blipFill>
        <p:spPr>
          <a:xfrm>
            <a:off x="2228144" y="1499054"/>
            <a:ext cx="7735712" cy="4351338"/>
          </a:xfrm>
        </p:spPr>
      </p:pic>
      <p:pic>
        <p:nvPicPr>
          <p:cNvPr id="11" name="Grafik 10">
            <a:extLst>
              <a:ext uri="{FF2B5EF4-FFF2-40B4-BE49-F238E27FC236}">
                <a16:creationId xmlns:a16="http://schemas.microsoft.com/office/drawing/2014/main" id="{8996A9D7-BA26-0BB4-AC14-D77C517E53A2}"/>
              </a:ext>
            </a:extLst>
          </p:cNvPr>
          <p:cNvPicPr>
            <a:picLocks noChangeAspect="1"/>
          </p:cNvPicPr>
          <p:nvPr/>
        </p:nvPicPr>
        <p:blipFill>
          <a:blip r:embed="rId4"/>
          <a:srcRect/>
          <a:stretch/>
        </p:blipFill>
        <p:spPr>
          <a:xfrm>
            <a:off x="10132935" y="89428"/>
            <a:ext cx="2059065" cy="820933"/>
          </a:xfrm>
          <a:prstGeom prst="rect">
            <a:avLst/>
          </a:prstGeom>
        </p:spPr>
      </p:pic>
      <p:pic>
        <p:nvPicPr>
          <p:cNvPr id="12" name="Grafik 11">
            <a:extLst>
              <a:ext uri="{FF2B5EF4-FFF2-40B4-BE49-F238E27FC236}">
                <a16:creationId xmlns:a16="http://schemas.microsoft.com/office/drawing/2014/main" id="{869D0DA6-679F-1F64-8496-62F4CF02EFB9}"/>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A637D89D-2412-214C-9507-08B67B120259}"/>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1917367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48202" y="441935"/>
            <a:ext cx="5459896" cy="901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734088" y="1091520"/>
            <a:ext cx="1474396" cy="4096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5A110B24-0084-6A49-8CD2-0D053E86E69C}"/>
              </a:ext>
            </a:extLst>
          </p:cNvPr>
          <p:cNvSpPr txBox="1"/>
          <p:nvPr/>
        </p:nvSpPr>
        <p:spPr>
          <a:xfrm>
            <a:off x="734088" y="4452726"/>
            <a:ext cx="10319659" cy="1200329"/>
          </a:xfrm>
          <a:prstGeom prst="rect">
            <a:avLst/>
          </a:prstGeom>
          <a:noFill/>
        </p:spPr>
        <p:txBody>
          <a:bodyPr wrap="square" rtlCol="0">
            <a:spAutoFit/>
          </a:bodyPr>
          <a:lstStyle/>
          <a:p>
            <a:pPr algn="ctr"/>
            <a:r>
              <a:rPr lang="de-DE" sz="7200" b="1" dirty="0"/>
              <a:t>Reflektion und Evaluation</a:t>
            </a:r>
            <a:endParaRPr lang="de-DE" sz="7200" b="1" dirty="0">
              <a:solidFill>
                <a:srgbClr val="242852"/>
              </a:solidFill>
            </a:endParaRPr>
          </a:p>
        </p:txBody>
      </p:sp>
      <p:sp>
        <p:nvSpPr>
          <p:cNvPr id="5" name="Textfeld 4">
            <a:extLst>
              <a:ext uri="{FF2B5EF4-FFF2-40B4-BE49-F238E27FC236}">
                <a16:creationId xmlns:a16="http://schemas.microsoft.com/office/drawing/2014/main" id="{08FC8798-1E93-DB48-AE79-32325E3AD936}"/>
              </a:ext>
            </a:extLst>
          </p:cNvPr>
          <p:cNvSpPr txBox="1"/>
          <p:nvPr/>
        </p:nvSpPr>
        <p:spPr>
          <a:xfrm>
            <a:off x="4314825" y="3914775"/>
            <a:ext cx="184731" cy="369332"/>
          </a:xfrm>
          <a:prstGeom prst="rect">
            <a:avLst/>
          </a:prstGeom>
          <a:noFill/>
        </p:spPr>
        <p:txBody>
          <a:bodyPr wrap="none" rtlCol="0">
            <a:spAutoFit/>
          </a:bodyPr>
          <a:lstStyle/>
          <a:p>
            <a:endParaRPr lang="de-DE"/>
          </a:p>
        </p:txBody>
      </p:sp>
      <p:pic>
        <p:nvPicPr>
          <p:cNvPr id="13" name="Bild 4">
            <a:extLst>
              <a:ext uri="{FF2B5EF4-FFF2-40B4-BE49-F238E27FC236}">
                <a16:creationId xmlns:a16="http://schemas.microsoft.com/office/drawing/2014/main" id="{170F274A-4054-4D73-A4F1-A9A2CA79A1D5}"/>
              </a:ext>
            </a:extLst>
          </p:cNvPr>
          <p:cNvPicPr>
            <a:picLocks noChangeAspect="1"/>
          </p:cNvPicPr>
          <p:nvPr/>
        </p:nvPicPr>
        <p:blipFill>
          <a:blip r:embed="rId3"/>
          <a:stretch>
            <a:fillRect/>
          </a:stretch>
        </p:blipFill>
        <p:spPr>
          <a:xfrm>
            <a:off x="3073359" y="733941"/>
            <a:ext cx="5461000" cy="3365500"/>
          </a:xfrm>
          <a:prstGeom prst="rect">
            <a:avLst/>
          </a:prstGeom>
        </p:spPr>
      </p:pic>
      <p:pic>
        <p:nvPicPr>
          <p:cNvPr id="2" name="Grafik 1">
            <a:extLst>
              <a:ext uri="{FF2B5EF4-FFF2-40B4-BE49-F238E27FC236}">
                <a16:creationId xmlns:a16="http://schemas.microsoft.com/office/drawing/2014/main" id="{A0FBD1C2-4BF1-2345-4799-073486CD03AF}"/>
              </a:ext>
            </a:extLst>
          </p:cNvPr>
          <p:cNvPicPr>
            <a:picLocks noChangeAspect="1"/>
          </p:cNvPicPr>
          <p:nvPr/>
        </p:nvPicPr>
        <p:blipFill>
          <a:blip r:embed="rId4"/>
          <a:srcRect/>
          <a:stretch/>
        </p:blipFill>
        <p:spPr>
          <a:xfrm>
            <a:off x="10132935" y="89428"/>
            <a:ext cx="2059065" cy="820933"/>
          </a:xfrm>
          <a:prstGeom prst="rect">
            <a:avLst/>
          </a:prstGeom>
        </p:spPr>
      </p:pic>
      <p:pic>
        <p:nvPicPr>
          <p:cNvPr id="3" name="Grafik 2">
            <a:extLst>
              <a:ext uri="{FF2B5EF4-FFF2-40B4-BE49-F238E27FC236}">
                <a16:creationId xmlns:a16="http://schemas.microsoft.com/office/drawing/2014/main" id="{1200EBD3-EBC2-4167-A695-7BC967E6430D}"/>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10" name="Grafik 9">
            <a:extLst>
              <a:ext uri="{FF2B5EF4-FFF2-40B4-BE49-F238E27FC236}">
                <a16:creationId xmlns:a16="http://schemas.microsoft.com/office/drawing/2014/main" id="{B54E86BE-4A1C-4A40-BAFD-02FD0E14A218}"/>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614326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a:extLst>
              <a:ext uri="{FF2B5EF4-FFF2-40B4-BE49-F238E27FC236}">
                <a16:creationId xmlns:a16="http://schemas.microsoft.com/office/drawing/2014/main" id="{835CBFA5-2E16-6445-9143-D0EDAC0C87E1}"/>
              </a:ext>
            </a:extLst>
          </p:cNvPr>
          <p:cNvSpPr>
            <a:spLocks noGrp="1" noChangeAspect="1" noChangeArrowheads="1"/>
          </p:cNvSpPr>
          <p:nvPr>
            <p:ph type="title"/>
          </p:nvPr>
        </p:nvSpPr>
        <p:spPr bwMode="auto">
          <a:xfrm>
            <a:off x="512873" y="412566"/>
            <a:ext cx="10515600" cy="2852737"/>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r>
              <a:rPr lang="de-DE" b="1" dirty="0" err="1">
                <a:latin typeface="+mn-lt"/>
              </a:rPr>
              <a:t>Mentimeter</a:t>
            </a:r>
            <a:r>
              <a:rPr lang="de-DE" b="1" dirty="0">
                <a:latin typeface="+mn-lt"/>
              </a:rPr>
              <a:t>-Evaluation</a:t>
            </a:r>
            <a:r>
              <a:rPr lang="de-DE" b="1" dirty="0"/>
              <a:t> </a:t>
            </a:r>
          </a:p>
        </p:txBody>
      </p:sp>
      <p:pic>
        <p:nvPicPr>
          <p:cNvPr id="4" name="Grafik 3">
            <a:extLst>
              <a:ext uri="{FF2B5EF4-FFF2-40B4-BE49-F238E27FC236}">
                <a16:creationId xmlns:a16="http://schemas.microsoft.com/office/drawing/2014/main" id="{DF24F12D-5AB0-D5A4-E664-430545A2DBEB}"/>
              </a:ext>
            </a:extLst>
          </p:cNvPr>
          <p:cNvPicPr>
            <a:picLocks noChangeAspect="1"/>
          </p:cNvPicPr>
          <p:nvPr/>
        </p:nvPicPr>
        <p:blipFill>
          <a:blip r:embed="rId2"/>
          <a:srcRect/>
          <a:stretch/>
        </p:blipFill>
        <p:spPr>
          <a:xfrm>
            <a:off x="10132935" y="89428"/>
            <a:ext cx="2059065" cy="820933"/>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AC473C41-BA23-2546-B525-4D8AEC6A286C}"/>
              </a:ext>
            </a:extLst>
          </p:cNvPr>
          <p:cNvPicPr>
            <a:picLocks noChangeAspect="1"/>
          </p:cNvPicPr>
          <p:nvPr/>
        </p:nvPicPr>
        <p:blipFill>
          <a:blip r:embed="rId4"/>
          <a:stretch>
            <a:fillRect/>
          </a:stretch>
        </p:blipFill>
        <p:spPr>
          <a:xfrm>
            <a:off x="0" y="5472545"/>
            <a:ext cx="2750386" cy="1385455"/>
          </a:xfrm>
          <a:prstGeom prst="rect">
            <a:avLst/>
          </a:prstGeom>
        </p:spPr>
      </p:pic>
      <p:pic>
        <p:nvPicPr>
          <p:cNvPr id="3" name="Grafik 2">
            <a:extLst>
              <a:ext uri="{FF2B5EF4-FFF2-40B4-BE49-F238E27FC236}">
                <a16:creationId xmlns:a16="http://schemas.microsoft.com/office/drawing/2014/main" id="{C4D992F1-13DB-820D-E5F4-6881F8B376E8}"/>
              </a:ext>
            </a:extLst>
          </p:cNvPr>
          <p:cNvPicPr>
            <a:picLocks noChangeAspect="1"/>
          </p:cNvPicPr>
          <p:nvPr/>
        </p:nvPicPr>
        <p:blipFill>
          <a:blip r:embed="rId5"/>
          <a:stretch>
            <a:fillRect/>
          </a:stretch>
        </p:blipFill>
        <p:spPr>
          <a:xfrm>
            <a:off x="2750386" y="1190127"/>
            <a:ext cx="5501080" cy="5501080"/>
          </a:xfrm>
          <a:prstGeom prst="rect">
            <a:avLst/>
          </a:prstGeom>
        </p:spPr>
      </p:pic>
    </p:spTree>
    <p:extLst>
      <p:ext uri="{BB962C8B-B14F-4D97-AF65-F5344CB8AC3E}">
        <p14:creationId xmlns:p14="http://schemas.microsoft.com/office/powerpoint/2010/main" val="1075635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4">
            <a:extLst>
              <a:ext uri="{FF2B5EF4-FFF2-40B4-BE49-F238E27FC236}">
                <a16:creationId xmlns:a16="http://schemas.microsoft.com/office/drawing/2014/main" id="{BC56BABD-62E4-7D89-7252-4984CA951528}"/>
              </a:ext>
            </a:extLst>
          </p:cNvPr>
          <p:cNvPicPr>
            <a:picLocks noChangeAspect="1"/>
          </p:cNvPicPr>
          <p:nvPr/>
        </p:nvPicPr>
        <p:blipFill>
          <a:blip r:embed="rId4"/>
          <a:srcRect/>
          <a:stretch/>
        </p:blipFill>
        <p:spPr>
          <a:xfrm>
            <a:off x="10132935" y="89428"/>
            <a:ext cx="2059065" cy="820933"/>
          </a:xfrm>
          <a:prstGeom prst="rect">
            <a:avLst/>
          </a:prstGeom>
        </p:spPr>
      </p:pic>
      <p:pic>
        <p:nvPicPr>
          <p:cNvPr id="8" name="Grafik 7">
            <a:extLst>
              <a:ext uri="{FF2B5EF4-FFF2-40B4-BE49-F238E27FC236}">
                <a16:creationId xmlns:a16="http://schemas.microsoft.com/office/drawing/2014/main" id="{53A44A01-7DD9-CB4D-982F-3FCE805568C1}"/>
              </a:ext>
            </a:extLst>
          </p:cNvPr>
          <p:cNvPicPr>
            <a:picLocks noChangeAspect="1"/>
          </p:cNvPicPr>
          <p:nvPr/>
        </p:nvPicPr>
        <p:blipFill>
          <a:blip r:embed="rId5"/>
          <a:stretch>
            <a:fillRect/>
          </a:stretch>
        </p:blipFill>
        <p:spPr>
          <a:xfrm>
            <a:off x="0" y="5472545"/>
            <a:ext cx="2750386" cy="1385455"/>
          </a:xfrm>
          <a:prstGeom prst="rect">
            <a:avLst/>
          </a:prstGeom>
        </p:spPr>
      </p:pic>
      <p:pic>
        <p:nvPicPr>
          <p:cNvPr id="2" name="Grafik 1">
            <a:extLst>
              <a:ext uri="{FF2B5EF4-FFF2-40B4-BE49-F238E27FC236}">
                <a16:creationId xmlns:a16="http://schemas.microsoft.com/office/drawing/2014/main" id="{CAAA351E-2DA5-35FC-BE2E-DA2212BF5417}"/>
              </a:ext>
            </a:extLst>
          </p:cNvPr>
          <p:cNvPicPr>
            <a:picLocks noChangeAspect="1"/>
          </p:cNvPicPr>
          <p:nvPr/>
        </p:nvPicPr>
        <p:blipFill rotWithShape="1">
          <a:blip r:embed="rId6"/>
          <a:srcRect l="-473" t="10582" r="-113" b="34833"/>
          <a:stretch/>
        </p:blipFill>
        <p:spPr>
          <a:xfrm>
            <a:off x="2908926" y="191427"/>
            <a:ext cx="5513155" cy="6475146"/>
          </a:xfrm>
          <a:prstGeom prst="rect">
            <a:avLst/>
          </a:prstGeom>
        </p:spPr>
      </p:pic>
    </p:spTree>
    <p:extLst>
      <p:ext uri="{BB962C8B-B14F-4D97-AF65-F5344CB8AC3E}">
        <p14:creationId xmlns:p14="http://schemas.microsoft.com/office/powerpoint/2010/main" val="945066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65CDCFE4-BB59-5542-8910-859603252D02}"/>
              </a:ext>
            </a:extLst>
          </p:cNvPr>
          <p:cNvSpPr txBox="1"/>
          <p:nvPr/>
        </p:nvSpPr>
        <p:spPr>
          <a:xfrm>
            <a:off x="2177142" y="3297531"/>
            <a:ext cx="1175657" cy="8340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14" name="Textfeld 13">
            <a:extLst>
              <a:ext uri="{FF2B5EF4-FFF2-40B4-BE49-F238E27FC236}">
                <a16:creationId xmlns:a16="http://schemas.microsoft.com/office/drawing/2014/main" id="{1AB2340F-734D-884C-9E70-B437F4CA65DC}"/>
              </a:ext>
            </a:extLst>
          </p:cNvPr>
          <p:cNvSpPr txBox="1"/>
          <p:nvPr/>
        </p:nvSpPr>
        <p:spPr>
          <a:xfrm>
            <a:off x="2329542" y="3449931"/>
            <a:ext cx="1175657" cy="8340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7" name="Textfeld 6">
            <a:extLst>
              <a:ext uri="{FF2B5EF4-FFF2-40B4-BE49-F238E27FC236}">
                <a16:creationId xmlns:a16="http://schemas.microsoft.com/office/drawing/2014/main" id="{BA438072-16D8-A347-B3AA-0E2B3EC6BFAF}"/>
              </a:ext>
            </a:extLst>
          </p:cNvPr>
          <p:cNvSpPr txBox="1"/>
          <p:nvPr/>
        </p:nvSpPr>
        <p:spPr>
          <a:xfrm>
            <a:off x="712631" y="1336983"/>
            <a:ext cx="10863669" cy="1384995"/>
          </a:xfrm>
          <a:prstGeom prst="rect">
            <a:avLst/>
          </a:prstGeom>
          <a:noFill/>
        </p:spPr>
        <p:txBody>
          <a:bodyPr wrap="square" rtlCol="0">
            <a:spAutoFit/>
          </a:bodyPr>
          <a:lstStyle/>
          <a:p>
            <a:pPr marL="285750" lvl="0" indent="-285750">
              <a:spcAft>
                <a:spcPts val="600"/>
              </a:spcAft>
              <a:buFont typeface="Wingdings" pitchFamily="2" charset="2"/>
              <a:buChar char="§"/>
              <a:defRPr/>
            </a:pPr>
            <a:endParaRPr lang="de-AT" sz="2000" b="1" dirty="0"/>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endParaRPr kumimoji="0" lang="de-DE" sz="1800" b="0" i="0" u="none" strike="noStrike" kern="1200" cap="none" spc="0" normalizeH="0" baseline="0" noProof="0" dirty="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9" name="Titel 1">
            <a:extLst>
              <a:ext uri="{FF2B5EF4-FFF2-40B4-BE49-F238E27FC236}">
                <a16:creationId xmlns:a16="http://schemas.microsoft.com/office/drawing/2014/main" id="{AEC604A4-3973-4C19-8052-57289EBD87EF}"/>
              </a:ext>
            </a:extLst>
          </p:cNvPr>
          <p:cNvSpPr txBox="1">
            <a:spLocks/>
          </p:cNvSpPr>
          <p:nvPr/>
        </p:nvSpPr>
        <p:spPr>
          <a:xfrm>
            <a:off x="760244" y="700777"/>
            <a:ext cx="1070697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de-DE" sz="4400" b="0" i="0" u="none" strike="noStrike" kern="1200" cap="none" spc="0" normalizeH="0" baseline="0" noProof="0" dirty="0">
                <a:ln>
                  <a:noFill/>
                </a:ln>
                <a:solidFill>
                  <a:schemeClr val="tx1"/>
                </a:solidFill>
                <a:effectLst/>
                <a:highlight>
                  <a:srgbClr val="FFFF00"/>
                </a:highlight>
                <a:uLnTx/>
                <a:uFillTx/>
                <a:latin typeface="Franklin Gothic Book"/>
                <a:ea typeface="+mj-ea"/>
                <a:cs typeface="+mj-cs"/>
              </a:rPr>
              <a:t>Regionalpolitik in NAME DER STADT / REGION</a:t>
            </a:r>
          </a:p>
        </p:txBody>
      </p:sp>
      <p:cxnSp>
        <p:nvCxnSpPr>
          <p:cNvPr id="3" name="Gerade Verbindung mit Pfeil 2">
            <a:extLst>
              <a:ext uri="{FF2B5EF4-FFF2-40B4-BE49-F238E27FC236}">
                <a16:creationId xmlns:a16="http://schemas.microsoft.com/office/drawing/2014/main" id="{99727C25-9CDA-574B-BE26-72831FD1E622}"/>
              </a:ext>
            </a:extLst>
          </p:cNvPr>
          <p:cNvCxnSpPr/>
          <p:nvPr/>
        </p:nvCxnSpPr>
        <p:spPr>
          <a:xfrm>
            <a:off x="400026" y="3714537"/>
            <a:ext cx="3602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A63C8015-B6E4-7640-92CB-27DE458B5511}"/>
              </a:ext>
            </a:extLst>
          </p:cNvPr>
          <p:cNvCxnSpPr/>
          <p:nvPr/>
        </p:nvCxnSpPr>
        <p:spPr>
          <a:xfrm>
            <a:off x="352413" y="2978727"/>
            <a:ext cx="3602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E7C04665-C2F4-7747-96C4-1E75CE798984}"/>
              </a:ext>
            </a:extLst>
          </p:cNvPr>
          <p:cNvCxnSpPr/>
          <p:nvPr/>
        </p:nvCxnSpPr>
        <p:spPr>
          <a:xfrm>
            <a:off x="352413" y="5421730"/>
            <a:ext cx="3602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7C871671-728A-7BDB-BEB4-FB71AB241819}"/>
              </a:ext>
            </a:extLst>
          </p:cNvPr>
          <p:cNvSpPr txBox="1"/>
          <p:nvPr/>
        </p:nvSpPr>
        <p:spPr>
          <a:xfrm>
            <a:off x="1332412" y="2484101"/>
            <a:ext cx="6776232" cy="3970318"/>
          </a:xfrm>
          <a:prstGeom prst="rect">
            <a:avLst/>
          </a:prstGeom>
          <a:noFill/>
        </p:spPr>
        <p:txBody>
          <a:bodyPr wrap="square" rtlCol="0">
            <a:spAutoFit/>
          </a:bodyPr>
          <a:lstStyle/>
          <a:p>
            <a:r>
              <a:rPr lang="de-AT" sz="1800" b="1" dirty="0"/>
              <a:t>Projekt in der Nähe, gefördert im Rahmen der Kohäsionspolitik: </a:t>
            </a:r>
            <a:r>
              <a:rPr lang="de-AT" sz="1800" dirty="0">
                <a:solidFill>
                  <a:srgbClr val="283669"/>
                </a:solidFill>
              </a:rPr>
              <a:t>Eine kleine Beschreibung + Name des Fonds &amp; ggf. Zusatzinformationen</a:t>
            </a:r>
          </a:p>
          <a:p>
            <a:endParaRPr lang="de-DE" dirty="0"/>
          </a:p>
          <a:p>
            <a:r>
              <a:rPr lang="de-AT" sz="1800" b="1" dirty="0"/>
              <a:t>Projekt in der Nähe, gefördert im Rahmen der Kohäsionspolitik: </a:t>
            </a:r>
            <a:r>
              <a:rPr lang="de-AT" sz="1800" dirty="0">
                <a:solidFill>
                  <a:srgbClr val="283669"/>
                </a:solidFill>
              </a:rPr>
              <a:t>Eine kleine Beschreibung + Name des Fonds &amp; ggf. Zusatzinformationen</a:t>
            </a:r>
          </a:p>
          <a:p>
            <a:endParaRPr lang="de-DE" dirty="0"/>
          </a:p>
          <a:p>
            <a:endParaRPr lang="de-DE" dirty="0"/>
          </a:p>
          <a:p>
            <a:endParaRPr lang="de-DE" dirty="0"/>
          </a:p>
          <a:p>
            <a:endParaRPr lang="de-DE" dirty="0"/>
          </a:p>
          <a:p>
            <a:endParaRPr lang="de-DE" dirty="0"/>
          </a:p>
          <a:p>
            <a:endParaRPr lang="de-DE" dirty="0"/>
          </a:p>
          <a:p>
            <a:r>
              <a:rPr lang="de-AT" sz="1800" b="1" dirty="0"/>
              <a:t>Projekt in der Nähe, gefördert im Rahmen der Kohäsionspolitik: </a:t>
            </a:r>
            <a:r>
              <a:rPr lang="de-AT" sz="1800" dirty="0">
                <a:solidFill>
                  <a:srgbClr val="283669"/>
                </a:solidFill>
              </a:rPr>
              <a:t>Eine kleine Beschreibung + Name des Fonds &amp; ggf. Zusatzinformationen</a:t>
            </a:r>
          </a:p>
          <a:p>
            <a:endParaRPr lang="de-DE" dirty="0"/>
          </a:p>
        </p:txBody>
      </p:sp>
      <p:pic>
        <p:nvPicPr>
          <p:cNvPr id="2" name="Grafik 1">
            <a:extLst>
              <a:ext uri="{FF2B5EF4-FFF2-40B4-BE49-F238E27FC236}">
                <a16:creationId xmlns:a16="http://schemas.microsoft.com/office/drawing/2014/main" id="{ABB1FDE7-E668-6E83-6C20-DFAA0CF16730}"/>
              </a:ext>
            </a:extLst>
          </p:cNvPr>
          <p:cNvPicPr>
            <a:picLocks noChangeAspect="1"/>
          </p:cNvPicPr>
          <p:nvPr/>
        </p:nvPicPr>
        <p:blipFill>
          <a:blip r:embed="rId3"/>
          <a:srcRect/>
          <a:stretch/>
        </p:blipFill>
        <p:spPr>
          <a:xfrm>
            <a:off x="10132935" y="89428"/>
            <a:ext cx="2059065" cy="820933"/>
          </a:xfrm>
          <a:prstGeom prst="rect">
            <a:avLst/>
          </a:prstGeom>
        </p:spPr>
      </p:pic>
      <p:pic>
        <p:nvPicPr>
          <p:cNvPr id="15"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16" name="Grafik 15">
            <a:extLst>
              <a:ext uri="{FF2B5EF4-FFF2-40B4-BE49-F238E27FC236}">
                <a16:creationId xmlns:a16="http://schemas.microsoft.com/office/drawing/2014/main" id="{4EA3D670-D70D-7B44-A8F3-E3E922C56FC8}"/>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33381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0C7C3-C9ED-934B-ABD0-B3BB09186E14}"/>
              </a:ext>
            </a:extLst>
          </p:cNvPr>
          <p:cNvSpPr>
            <a:spLocks noGrp="1"/>
          </p:cNvSpPr>
          <p:nvPr>
            <p:ph type="title"/>
          </p:nvPr>
        </p:nvSpPr>
        <p:spPr/>
        <p:txBody>
          <a:bodyPr/>
          <a:lstStyle/>
          <a:p>
            <a:r>
              <a:rPr lang="de-DE" b="1" dirty="0">
                <a:latin typeface="+mn-lt"/>
              </a:rPr>
              <a:t>Bevor wir weitermachen…</a:t>
            </a:r>
          </a:p>
        </p:txBody>
      </p:sp>
      <p:sp>
        <p:nvSpPr>
          <p:cNvPr id="3" name="Inhaltsplatzhalter 2">
            <a:extLst>
              <a:ext uri="{FF2B5EF4-FFF2-40B4-BE49-F238E27FC236}">
                <a16:creationId xmlns:a16="http://schemas.microsoft.com/office/drawing/2014/main" id="{087C571F-E0C8-4741-B45A-DBB503FD053E}"/>
              </a:ext>
            </a:extLst>
          </p:cNvPr>
          <p:cNvSpPr>
            <a:spLocks noGrp="1"/>
          </p:cNvSpPr>
          <p:nvPr>
            <p:ph idx="1"/>
          </p:nvPr>
        </p:nvSpPr>
        <p:spPr/>
        <p:txBody>
          <a:bodyPr/>
          <a:lstStyle/>
          <a:p>
            <a:endParaRPr lang="de-DE" dirty="0"/>
          </a:p>
          <a:p>
            <a:pPr marL="0" indent="0">
              <a:buNone/>
            </a:pPr>
            <a:endParaRPr lang="de-DE" dirty="0"/>
          </a:p>
          <a:p>
            <a:endParaRPr lang="de-DE" dirty="0"/>
          </a:p>
          <a:p>
            <a:pPr marL="0" indent="0">
              <a:buNone/>
            </a:pPr>
            <a:r>
              <a:rPr lang="de-DE" dirty="0"/>
              <a:t>…was war die EU noch gleich? </a:t>
            </a:r>
          </a:p>
        </p:txBody>
      </p:sp>
      <p:pic>
        <p:nvPicPr>
          <p:cNvPr id="6" name="Grafik 5">
            <a:extLst>
              <a:ext uri="{FF2B5EF4-FFF2-40B4-BE49-F238E27FC236}">
                <a16:creationId xmlns:a16="http://schemas.microsoft.com/office/drawing/2014/main" id="{C165EE45-6AA4-4526-08FD-B3BB0FB282AE}"/>
              </a:ext>
            </a:extLst>
          </p:cNvPr>
          <p:cNvPicPr>
            <a:picLocks noChangeAspect="1"/>
          </p:cNvPicPr>
          <p:nvPr/>
        </p:nvPicPr>
        <p:blipFill>
          <a:blip r:embed="rId3"/>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C892F10C-19B1-4531-5B87-437724DEAD82}"/>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F7A8B383-96EB-ED4B-B9FC-410F42707453}"/>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3807881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98043" y="842168"/>
            <a:ext cx="10515600" cy="2852737"/>
          </a:xfrm>
        </p:spPr>
        <p:txBody>
          <a:bodyPr/>
          <a:lstStyle/>
          <a:p>
            <a:r>
              <a:rPr lang="de-DE" b="1" dirty="0">
                <a:latin typeface="+mn-lt"/>
              </a:rPr>
              <a:t>EU-Regionalpolitik</a:t>
            </a:r>
          </a:p>
        </p:txBody>
      </p:sp>
      <p:sp>
        <p:nvSpPr>
          <p:cNvPr id="3" name="Textplatzhalter 2"/>
          <p:cNvSpPr>
            <a:spLocks noGrp="1"/>
          </p:cNvSpPr>
          <p:nvPr>
            <p:ph type="body" idx="1"/>
          </p:nvPr>
        </p:nvSpPr>
        <p:spPr/>
        <p:txBody>
          <a:bodyPr/>
          <a:lstStyle/>
          <a:p>
            <a:r>
              <a:rPr lang="de-DE" dirty="0"/>
              <a:t> </a:t>
            </a:r>
          </a:p>
        </p:txBody>
      </p:sp>
      <p:pic>
        <p:nvPicPr>
          <p:cNvPr id="4" name="Grafik 3">
            <a:extLst>
              <a:ext uri="{FF2B5EF4-FFF2-40B4-BE49-F238E27FC236}">
                <a16:creationId xmlns:a16="http://schemas.microsoft.com/office/drawing/2014/main" id="{521AE0B0-C9F3-57D8-0A60-71D721CBF64E}"/>
              </a:ext>
            </a:extLst>
          </p:cNvPr>
          <p:cNvPicPr>
            <a:picLocks noChangeAspect="1"/>
          </p:cNvPicPr>
          <p:nvPr/>
        </p:nvPicPr>
        <p:blipFill>
          <a:blip r:embed="rId3"/>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4AE6E2BB-CA11-C422-EF08-D90C28D257F4}"/>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15EB3AD7-4C0E-E645-B77E-0A9F40938453}"/>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918318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74376"/>
            <a:ext cx="10706970" cy="1485900"/>
          </a:xfrm>
        </p:spPr>
        <p:txBody>
          <a:bodyPr/>
          <a:lstStyle/>
          <a:p>
            <a:r>
              <a:rPr lang="de-DE" b="1" dirty="0">
                <a:latin typeface="+mn-lt"/>
              </a:rPr>
              <a:t>Warum Regionalpolitik? </a:t>
            </a:r>
          </a:p>
        </p:txBody>
      </p:sp>
      <p:sp>
        <p:nvSpPr>
          <p:cNvPr id="4" name="Inhaltsplatzhalter 3">
            <a:extLst>
              <a:ext uri="{FF2B5EF4-FFF2-40B4-BE49-F238E27FC236}">
                <a16:creationId xmlns:a16="http://schemas.microsoft.com/office/drawing/2014/main" id="{EF035118-8E1E-5245-805B-CA35C0EEF0BC}"/>
              </a:ext>
            </a:extLst>
          </p:cNvPr>
          <p:cNvSpPr>
            <a:spLocks noGrp="1"/>
          </p:cNvSpPr>
          <p:nvPr>
            <p:ph idx="1"/>
          </p:nvPr>
        </p:nvSpPr>
        <p:spPr>
          <a:xfrm>
            <a:off x="838200" y="1965137"/>
            <a:ext cx="10515600" cy="4351338"/>
          </a:xfrm>
        </p:spPr>
        <p:txBody>
          <a:bodyPr>
            <a:normAutofit/>
          </a:bodyPr>
          <a:lstStyle/>
          <a:p>
            <a:r>
              <a:rPr lang="de-DE" sz="2400" dirty="0"/>
              <a:t>Ziel: Stärkung des wirtschaftlichen und sozialen Zusammenhalts innerhalb der EU</a:t>
            </a:r>
          </a:p>
          <a:p>
            <a:r>
              <a:rPr lang="de-DE" sz="2400" dirty="0"/>
              <a:t>Durch Verringerung von regionalen Unterschieden zwischen den verschiedenen Regionen in der EU</a:t>
            </a:r>
          </a:p>
          <a:p>
            <a:pPr lvl="1">
              <a:buFont typeface="Wingdings" panose="05000000000000000000" pitchFamily="2" charset="2"/>
              <a:buChar char="Ø"/>
            </a:pPr>
            <a:r>
              <a:rPr lang="de-DE" sz="2000" dirty="0"/>
              <a:t> gleiche Lebensstandards innerhalb der EU </a:t>
            </a:r>
            <a:endParaRPr lang="de-DE" sz="2400" dirty="0"/>
          </a:p>
          <a:p>
            <a:r>
              <a:rPr lang="de-DE" sz="2400" dirty="0"/>
              <a:t>Förderung von Wirtschaftswachstum, Beschäftigung und Lebensqualität in allen EU-Regionen und Städten</a:t>
            </a:r>
          </a:p>
          <a:p>
            <a:r>
              <a:rPr lang="de-DE" sz="2400" dirty="0"/>
              <a:t>Die Regionalpolitik ist eine solidarische Investitionspolitik</a:t>
            </a:r>
          </a:p>
          <a:p>
            <a:endParaRPr lang="de-DE" dirty="0"/>
          </a:p>
        </p:txBody>
      </p:sp>
      <p:pic>
        <p:nvPicPr>
          <p:cNvPr id="3" name="Grafik 2">
            <a:extLst>
              <a:ext uri="{FF2B5EF4-FFF2-40B4-BE49-F238E27FC236}">
                <a16:creationId xmlns:a16="http://schemas.microsoft.com/office/drawing/2014/main" id="{76160F03-D5B2-B969-B77E-9E897E2C1848}"/>
              </a:ext>
            </a:extLst>
          </p:cNvPr>
          <p:cNvPicPr>
            <a:picLocks noChangeAspect="1"/>
          </p:cNvPicPr>
          <p:nvPr/>
        </p:nvPicPr>
        <p:blipFill>
          <a:blip r:embed="rId3"/>
          <a:srcRect/>
          <a:stretch/>
        </p:blipFill>
        <p:spPr>
          <a:xfrm>
            <a:off x="10132935" y="89428"/>
            <a:ext cx="2059065" cy="820933"/>
          </a:xfrm>
          <a:prstGeom prst="rect">
            <a:avLst/>
          </a:prstGeom>
        </p:spPr>
      </p:pic>
      <p:pic>
        <p:nvPicPr>
          <p:cNvPr id="7" name="Grafik 6">
            <a:extLst>
              <a:ext uri="{FF2B5EF4-FFF2-40B4-BE49-F238E27FC236}">
                <a16:creationId xmlns:a16="http://schemas.microsoft.com/office/drawing/2014/main" id="{F4249CA6-6A39-90EB-3D54-521EA09C6CEB}"/>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C091D26B-0EE8-5347-912A-8FB534B68068}"/>
              </a:ext>
            </a:extLst>
          </p:cNvPr>
          <p:cNvPicPr>
            <a:picLocks noChangeAspect="1"/>
          </p:cNvPicPr>
          <p:nvPr/>
        </p:nvPicPr>
        <p:blipFill>
          <a:blip r:embed="rId5"/>
          <a:stretch>
            <a:fillRect/>
          </a:stretch>
        </p:blipFill>
        <p:spPr>
          <a:xfrm>
            <a:off x="0" y="5695144"/>
            <a:ext cx="2308485" cy="1162856"/>
          </a:xfrm>
          <a:prstGeom prst="rect">
            <a:avLst/>
          </a:prstGeom>
        </p:spPr>
      </p:pic>
    </p:spTree>
    <p:extLst>
      <p:ext uri="{BB962C8B-B14F-4D97-AF65-F5344CB8AC3E}">
        <p14:creationId xmlns:p14="http://schemas.microsoft.com/office/powerpoint/2010/main" val="181916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6883" y="-138629"/>
            <a:ext cx="10706970" cy="1485900"/>
          </a:xfrm>
        </p:spPr>
        <p:txBody>
          <a:bodyPr/>
          <a:lstStyle/>
          <a:p>
            <a:r>
              <a:rPr lang="de-DE" b="1" dirty="0">
                <a:latin typeface="+mn-lt"/>
              </a:rPr>
              <a:t>Regionalpolitik im EU-Haushalt </a:t>
            </a:r>
          </a:p>
        </p:txBody>
      </p:sp>
      <p:pic>
        <p:nvPicPr>
          <p:cNvPr id="5" name="Inhaltsplatzhalter 4">
            <a:extLst>
              <a:ext uri="{FF2B5EF4-FFF2-40B4-BE49-F238E27FC236}">
                <a16:creationId xmlns:a16="http://schemas.microsoft.com/office/drawing/2014/main" id="{2AD99E74-00C9-E64F-B545-E9A007CA35E6}"/>
              </a:ext>
            </a:extLst>
          </p:cNvPr>
          <p:cNvPicPr>
            <a:picLocks noGrp="1" noChangeAspect="1"/>
          </p:cNvPicPr>
          <p:nvPr>
            <p:ph idx="1"/>
          </p:nvPr>
        </p:nvPicPr>
        <p:blipFill rotWithShape="1">
          <a:blip r:embed="rId3"/>
          <a:srcRect l="3226" t="281" r="9002" b="-281"/>
          <a:stretch/>
        </p:blipFill>
        <p:spPr>
          <a:xfrm>
            <a:off x="2855173" y="1016831"/>
            <a:ext cx="6630389" cy="4573029"/>
          </a:xfrm>
          <a:ln w="28575">
            <a:solidFill>
              <a:schemeClr val="accent4"/>
            </a:solidFill>
          </a:ln>
        </p:spPr>
      </p:pic>
      <p:sp>
        <p:nvSpPr>
          <p:cNvPr id="9" name="Textfeld 8">
            <a:extLst>
              <a:ext uri="{FF2B5EF4-FFF2-40B4-BE49-F238E27FC236}">
                <a16:creationId xmlns:a16="http://schemas.microsoft.com/office/drawing/2014/main" id="{C74A96B8-3EF3-4447-9455-0E31E6830DD7}"/>
              </a:ext>
            </a:extLst>
          </p:cNvPr>
          <p:cNvSpPr txBox="1"/>
          <p:nvPr/>
        </p:nvSpPr>
        <p:spPr>
          <a:xfrm>
            <a:off x="2850642" y="6278921"/>
            <a:ext cx="8842549" cy="261610"/>
          </a:xfrm>
          <a:prstGeom prst="rect">
            <a:avLst/>
          </a:prstGeom>
          <a:noFill/>
        </p:spPr>
        <p:txBody>
          <a:bodyPr wrap="square" rtlCol="0">
            <a:spAutoFit/>
          </a:bodyPr>
          <a:lstStyle/>
          <a:p>
            <a:r>
              <a:rPr lang="de-DE" sz="1100" dirty="0"/>
              <a:t>Quelle: Europäische Kommission, Generaldirektion Regionalpolitik und Stadtentwicklung</a:t>
            </a:r>
          </a:p>
        </p:txBody>
      </p:sp>
      <p:cxnSp>
        <p:nvCxnSpPr>
          <p:cNvPr id="11" name="Gerade Verbindung mit Pfeil 10">
            <a:extLst>
              <a:ext uri="{FF2B5EF4-FFF2-40B4-BE49-F238E27FC236}">
                <a16:creationId xmlns:a16="http://schemas.microsoft.com/office/drawing/2014/main" id="{C85AD7A6-739D-1F41-92CD-1DBF7E94AFF7}"/>
              </a:ext>
            </a:extLst>
          </p:cNvPr>
          <p:cNvCxnSpPr/>
          <p:nvPr/>
        </p:nvCxnSpPr>
        <p:spPr>
          <a:xfrm flipV="1">
            <a:off x="1726238" y="3737963"/>
            <a:ext cx="1637882" cy="98473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FEA03EC4-DACA-F0D5-8E77-DF5B01B6DA76}"/>
              </a:ext>
            </a:extLst>
          </p:cNvPr>
          <p:cNvPicPr>
            <a:picLocks noChangeAspect="1"/>
          </p:cNvPicPr>
          <p:nvPr/>
        </p:nvPicPr>
        <p:blipFill>
          <a:blip r:embed="rId4"/>
          <a:srcRect/>
          <a:stretch/>
        </p:blipFill>
        <p:spPr>
          <a:xfrm>
            <a:off x="10132935" y="89428"/>
            <a:ext cx="2059065" cy="820933"/>
          </a:xfrm>
          <a:prstGeom prst="rect">
            <a:avLst/>
          </a:prstGeom>
        </p:spPr>
      </p:pic>
      <p:pic>
        <p:nvPicPr>
          <p:cNvPr id="4" name="Grafik 3">
            <a:extLst>
              <a:ext uri="{FF2B5EF4-FFF2-40B4-BE49-F238E27FC236}">
                <a16:creationId xmlns:a16="http://schemas.microsoft.com/office/drawing/2014/main" id="{E5FB5163-1E19-922F-91AF-51A783339834}"/>
              </a:ext>
            </a:extLst>
          </p:cNvPr>
          <p:cNvPicPr>
            <a:picLocks noChangeAspect="1"/>
          </p:cNvPicPr>
          <p:nvPr/>
        </p:nvPicPr>
        <p:blipFill>
          <a:blip r:embed="rId5"/>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53ED9A67-B2CD-A246-8087-A8C206EBE1E2}"/>
              </a:ext>
            </a:extLst>
          </p:cNvPr>
          <p:cNvPicPr>
            <a:picLocks noChangeAspect="1"/>
          </p:cNvPicPr>
          <p:nvPr/>
        </p:nvPicPr>
        <p:blipFill>
          <a:blip r:embed="rId6"/>
          <a:stretch>
            <a:fillRect/>
          </a:stretch>
        </p:blipFill>
        <p:spPr>
          <a:xfrm>
            <a:off x="0" y="5472545"/>
            <a:ext cx="2750386" cy="1385455"/>
          </a:xfrm>
          <a:prstGeom prst="rect">
            <a:avLst/>
          </a:prstGeom>
        </p:spPr>
      </p:pic>
    </p:spTree>
    <p:extLst>
      <p:ext uri="{BB962C8B-B14F-4D97-AF65-F5344CB8AC3E}">
        <p14:creationId xmlns:p14="http://schemas.microsoft.com/office/powerpoint/2010/main" val="2352329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4667</Words>
  <Application>Microsoft Macintosh PowerPoint</Application>
  <PresentationFormat>Breitbild</PresentationFormat>
  <Paragraphs>449</Paragraphs>
  <Slides>55</Slides>
  <Notes>45</Notes>
  <HiddenSlides>1</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55</vt:i4>
      </vt:variant>
    </vt:vector>
  </HeadingPairs>
  <TitlesOfParts>
    <vt:vector size="62" baseType="lpstr">
      <vt:lpstr>Arial</vt:lpstr>
      <vt:lpstr>Calibri</vt:lpstr>
      <vt:lpstr>Calibri Light</vt:lpstr>
      <vt:lpstr>Franklin Gothic Book</vt:lpstr>
      <vt:lpstr>Symbol</vt:lpstr>
      <vt:lpstr>Wingdings</vt:lpstr>
      <vt:lpstr>Office</vt:lpstr>
      <vt:lpstr>PowerPoint-Präsentation</vt:lpstr>
      <vt:lpstr>Ablauf des Projekttags </vt:lpstr>
      <vt:lpstr>EUROSOC#DIGITAL </vt:lpstr>
      <vt:lpstr>Ziele des Projekttags</vt:lpstr>
      <vt:lpstr>Generaldirektion für Regionalpolitik  und Stadtentwicklung (GD REGIO) </vt:lpstr>
      <vt:lpstr>Bevor wir weitermachen…</vt:lpstr>
      <vt:lpstr>EU-Regionalpolitik</vt:lpstr>
      <vt:lpstr>Warum Regionalpolitik? </vt:lpstr>
      <vt:lpstr>Regionalpolitik im EU-Haushalt </vt:lpstr>
      <vt:lpstr>Werkzeuge der Regionalpolitik </vt:lpstr>
      <vt:lpstr>Europäischer Ausschuss der Regionen (AdR)</vt:lpstr>
      <vt:lpstr>Projekte vor Ort </vt:lpstr>
      <vt:lpstr>PowerPoint-Präsentation</vt:lpstr>
      <vt:lpstr>Gruppenpuzzle - Ablauf</vt:lpstr>
      <vt:lpstr>Expert*innengruppen</vt:lpstr>
      <vt:lpstr>Stammgruppen</vt:lpstr>
      <vt:lpstr>Gemeinsamkeiten </vt:lpstr>
      <vt:lpstr>Unterschiede </vt:lpstr>
      <vt:lpstr>Schwierigkeiten</vt:lpstr>
      <vt:lpstr>Chancen </vt:lpstr>
      <vt:lpstr>Regionalpolitik in den Regionen</vt:lpstr>
      <vt:lpstr>Pause</vt:lpstr>
      <vt:lpstr>Design Thinking Workshop </vt:lpstr>
      <vt:lpstr>Design Thinking Prozess - Ablauf</vt:lpstr>
      <vt:lpstr>Design Thinking Prozess - Regeln</vt:lpstr>
      <vt:lpstr>Design Thinking Prozess - Ablauf</vt:lpstr>
      <vt:lpstr>Herausforderungen und Probleme in  NAME DER STADT</vt:lpstr>
      <vt:lpstr>Herausforderungen und Probleme in NAME DER STADT</vt:lpstr>
      <vt:lpstr>Herausforderungen und Probleme </vt:lpstr>
      <vt:lpstr>Herausforderungen und Probleme</vt:lpstr>
      <vt:lpstr>Besprechung der Herausforderungen  und Probleme </vt:lpstr>
      <vt:lpstr>Design Thinking Prozess - Ablauf</vt:lpstr>
      <vt:lpstr>Jobs to be done </vt:lpstr>
      <vt:lpstr>PowerPoint-Präsentation</vt:lpstr>
      <vt:lpstr>Jobs to be done</vt:lpstr>
      <vt:lpstr>Design Thinking Prozess - Ablauf</vt:lpstr>
      <vt:lpstr>Ideen sammeln</vt:lpstr>
      <vt:lpstr>Ideen sammeln</vt:lpstr>
      <vt:lpstr>Ideen sammeln - Entscheidung</vt:lpstr>
      <vt:lpstr>Pause</vt:lpstr>
      <vt:lpstr>Design Thinking Prozess - Ablauf</vt:lpstr>
      <vt:lpstr>I like…, I wish…, I wonder… </vt:lpstr>
      <vt:lpstr>PowerPoint-Präsentation</vt:lpstr>
      <vt:lpstr>I like…, I wish…, I wonder…</vt:lpstr>
      <vt:lpstr>Design Thinking Prozess - Ablauf</vt:lpstr>
      <vt:lpstr>Vorbereitung einer Präsentation</vt:lpstr>
      <vt:lpstr>Abschluss</vt:lpstr>
      <vt:lpstr>Gespräch mit NAME GAST / GÄSTE </vt:lpstr>
      <vt:lpstr> Transfer in die Realität</vt:lpstr>
      <vt:lpstr>Möglichkeiten zur Projektförderung</vt:lpstr>
      <vt:lpstr>Werkzeuge der Regionalpolitik </vt:lpstr>
      <vt:lpstr>PowerPoint-Präsentation</vt:lpstr>
      <vt:lpstr>Mentimeter-Evaluation </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Cohesion in your region</dc:title>
  <dc:creator>52708</dc:creator>
  <cp:lastModifiedBy>Eurosoc Digital</cp:lastModifiedBy>
  <cp:revision>218</cp:revision>
  <dcterms:created xsi:type="dcterms:W3CDTF">2021-08-05T08:36:41Z</dcterms:created>
  <dcterms:modified xsi:type="dcterms:W3CDTF">2023-03-29T07:03:50Z</dcterms:modified>
</cp:coreProperties>
</file>